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1" roundtripDataSignature="AMtx7miOAhM0eHBu4N+kbl7TZ8DDgPQ5h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customschemas.google.com/relationships/presentationmetadata" Target="metadata"/><Relationship Id="rId50" Type="http://schemas.openxmlformats.org/officeDocument/2006/relationships/slide" Target="slides/slide46.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2" marL="1371600" rtl="0" algn="l">
              <a:lnSpc>
                <a:spcPct val="115000"/>
              </a:lnSpc>
              <a:spcBef>
                <a:spcPts val="0"/>
              </a:spcBef>
              <a:spcAft>
                <a:spcPts val="0"/>
              </a:spcAft>
              <a:buClr>
                <a:schemeClr val="dk1"/>
              </a:buClr>
              <a:buSzPts val="1100"/>
              <a:buAutoNum type="romanLcPeriod"/>
            </a:pPr>
            <a:r>
              <a:rPr lang="en-US" sz="1100"/>
              <a:t>Timeline 10 to 12.  STAR Team at 9 for setup</a:t>
            </a:r>
            <a:endParaRPr sz="1100"/>
          </a:p>
          <a:p>
            <a:pPr indent="-298450" lvl="3" marL="1828800" rtl="0" algn="l">
              <a:lnSpc>
                <a:spcPct val="115000"/>
              </a:lnSpc>
              <a:spcBef>
                <a:spcPts val="0"/>
              </a:spcBef>
              <a:spcAft>
                <a:spcPts val="0"/>
              </a:spcAft>
              <a:buClr>
                <a:schemeClr val="dk1"/>
              </a:buClr>
              <a:buSzPts val="1100"/>
              <a:buAutoNum type="arabicPeriod"/>
            </a:pPr>
            <a:r>
              <a:rPr lang="en-US" sz="1100"/>
              <a:t>Intro - Kevin - history of STAR</a:t>
            </a:r>
            <a:endParaRPr sz="1100"/>
          </a:p>
          <a:p>
            <a:pPr indent="-298450" lvl="3" marL="1828800" rtl="0" algn="l">
              <a:lnSpc>
                <a:spcPct val="115000"/>
              </a:lnSpc>
              <a:spcBef>
                <a:spcPts val="0"/>
              </a:spcBef>
              <a:spcAft>
                <a:spcPts val="0"/>
              </a:spcAft>
              <a:buClr>
                <a:schemeClr val="dk1"/>
              </a:buClr>
              <a:buSzPts val="1100"/>
              <a:buAutoNum type="arabicPeriod"/>
            </a:pPr>
            <a:r>
              <a:rPr lang="en-US" sz="1100"/>
              <a:t>Basic Preso - Bill </a:t>
            </a:r>
            <a:endParaRPr sz="1100"/>
          </a:p>
          <a:p>
            <a:pPr indent="-298450" lvl="3" marL="1828800" rtl="0" algn="l">
              <a:lnSpc>
                <a:spcPct val="115000"/>
              </a:lnSpc>
              <a:spcBef>
                <a:spcPts val="0"/>
              </a:spcBef>
              <a:spcAft>
                <a:spcPts val="0"/>
              </a:spcAft>
              <a:buClr>
                <a:schemeClr val="dk1"/>
              </a:buClr>
              <a:buSzPts val="1100"/>
              <a:buAutoNum type="arabicPeriod"/>
            </a:pPr>
            <a:r>
              <a:rPr lang="en-US" sz="1100"/>
              <a:t>Mike Foote </a:t>
            </a:r>
            <a:endParaRPr sz="1100"/>
          </a:p>
          <a:p>
            <a:pPr indent="-298450" lvl="3" marL="1828800" rtl="0" algn="l">
              <a:lnSpc>
                <a:spcPct val="115000"/>
              </a:lnSpc>
              <a:spcBef>
                <a:spcPts val="0"/>
              </a:spcBef>
              <a:spcAft>
                <a:spcPts val="0"/>
              </a:spcAft>
              <a:buClr>
                <a:schemeClr val="dk1"/>
              </a:buClr>
              <a:buSzPts val="1100"/>
              <a:buAutoNum type="arabicPeriod"/>
            </a:pPr>
            <a:r>
              <a:rPr lang="en-US" sz="1100"/>
              <a:t>Shane Videos - Randy</a:t>
            </a:r>
            <a:endParaRPr sz="1100"/>
          </a:p>
          <a:p>
            <a:pPr indent="-298450" lvl="3" marL="1828800" rtl="0" algn="l">
              <a:lnSpc>
                <a:spcPct val="115000"/>
              </a:lnSpc>
              <a:spcBef>
                <a:spcPts val="0"/>
              </a:spcBef>
              <a:spcAft>
                <a:spcPts val="0"/>
              </a:spcAft>
              <a:buClr>
                <a:schemeClr val="dk1"/>
              </a:buClr>
              <a:buSzPts val="1100"/>
              <a:buAutoNum type="arabicPeriod"/>
            </a:pPr>
            <a:r>
              <a:rPr lang="en-US" sz="1100"/>
              <a:t>Q&amp;A </a:t>
            </a:r>
            <a:endParaRPr sz="1100"/>
          </a:p>
          <a:p>
            <a:pPr indent="-298450" lvl="3" marL="1828800" rtl="0" algn="l">
              <a:lnSpc>
                <a:spcPct val="115000"/>
              </a:lnSpc>
              <a:spcBef>
                <a:spcPts val="0"/>
              </a:spcBef>
              <a:spcAft>
                <a:spcPts val="0"/>
              </a:spcAft>
              <a:buClr>
                <a:schemeClr val="dk1"/>
              </a:buClr>
              <a:buSzPts val="1100"/>
              <a:buAutoNum type="arabicPeriod"/>
            </a:pPr>
            <a:r>
              <a:rPr lang="en-US" sz="1100"/>
              <a:t>Announcements</a:t>
            </a:r>
            <a:endParaRPr sz="1100"/>
          </a:p>
          <a:p>
            <a:pPr indent="-298450" lvl="4" marL="2286000" rtl="0" algn="l">
              <a:lnSpc>
                <a:spcPct val="115000"/>
              </a:lnSpc>
              <a:spcBef>
                <a:spcPts val="0"/>
              </a:spcBef>
              <a:spcAft>
                <a:spcPts val="0"/>
              </a:spcAft>
              <a:buClr>
                <a:schemeClr val="dk1"/>
              </a:buClr>
              <a:buSzPts val="1100"/>
              <a:buAutoNum type="alphaLcPeriod"/>
            </a:pPr>
            <a:r>
              <a:rPr lang="en-US" sz="1100"/>
              <a:t>I missed these</a:t>
            </a:r>
            <a:endParaRPr sz="1100"/>
          </a:p>
          <a:p>
            <a:pPr indent="-298450" lvl="4" marL="2286000" rtl="0" algn="l">
              <a:lnSpc>
                <a:spcPct val="115000"/>
              </a:lnSpc>
              <a:spcBef>
                <a:spcPts val="0"/>
              </a:spcBef>
              <a:spcAft>
                <a:spcPts val="0"/>
              </a:spcAft>
              <a:buClr>
                <a:schemeClr val="dk1"/>
              </a:buClr>
              <a:buSzPts val="1100"/>
              <a:buAutoNum type="alphaLcPeriod"/>
            </a:pPr>
            <a:r>
              <a:rPr lang="en-US" sz="1100"/>
              <a:t>they went fast….Please Correct Them</a:t>
            </a:r>
            <a:endParaRPr sz="1100"/>
          </a:p>
          <a:p>
            <a:pPr indent="-298450" lvl="4" marL="2286000" rtl="0" algn="l">
              <a:lnSpc>
                <a:spcPct val="115000"/>
              </a:lnSpc>
              <a:spcBef>
                <a:spcPts val="0"/>
              </a:spcBef>
              <a:spcAft>
                <a:spcPts val="0"/>
              </a:spcAft>
              <a:buClr>
                <a:schemeClr val="dk1"/>
              </a:buClr>
              <a:buSzPts val="1100"/>
              <a:buAutoNum type="alphaLcPeriod"/>
            </a:pPr>
            <a:r>
              <a:rPr lang="en-US" sz="1100"/>
              <a:t>fund the fight</a:t>
            </a:r>
            <a:endParaRPr sz="1100"/>
          </a:p>
          <a:p>
            <a:pPr indent="-298450" lvl="4" marL="2286000" rtl="0" algn="l">
              <a:lnSpc>
                <a:spcPct val="115000"/>
              </a:lnSpc>
              <a:spcBef>
                <a:spcPts val="0"/>
              </a:spcBef>
              <a:spcAft>
                <a:spcPts val="0"/>
              </a:spcAft>
              <a:buClr>
                <a:schemeClr val="dk1"/>
              </a:buClr>
              <a:buSzPts val="1100"/>
              <a:buAutoNum type="alphaLcPeriod"/>
            </a:pPr>
            <a:r>
              <a:rPr lang="en-US" sz="1100"/>
              <a:t>spring fling</a:t>
            </a:r>
            <a:endParaRPr sz="1100"/>
          </a:p>
          <a:p>
            <a:pPr indent="-298450" lvl="4" marL="2286000" rtl="0" algn="l">
              <a:lnSpc>
                <a:spcPct val="115000"/>
              </a:lnSpc>
              <a:spcBef>
                <a:spcPts val="0"/>
              </a:spcBef>
              <a:spcAft>
                <a:spcPts val="0"/>
              </a:spcAft>
              <a:buClr>
                <a:schemeClr val="dk1"/>
              </a:buClr>
              <a:buSzPts val="1100"/>
              <a:buAutoNum type="alphaLcPeriod"/>
            </a:pPr>
            <a:r>
              <a:rPr lang="en-US" sz="1100"/>
              <a:t>CHAT CAP - Randy announce</a:t>
            </a:r>
            <a:endParaRPr sz="1100"/>
          </a:p>
          <a:p>
            <a:pPr indent="-298450" lvl="4" marL="2286000" rtl="0" algn="l">
              <a:lnSpc>
                <a:spcPct val="115000"/>
              </a:lnSpc>
              <a:spcBef>
                <a:spcPts val="0"/>
              </a:spcBef>
              <a:spcAft>
                <a:spcPts val="0"/>
              </a:spcAft>
              <a:buClr>
                <a:schemeClr val="dk1"/>
              </a:buClr>
              <a:buSzPts val="1100"/>
              <a:buAutoNum type="alphaLcPeriod"/>
            </a:pPr>
            <a:r>
              <a:rPr lang="en-US" sz="1100"/>
              <a:t>Action Item Checklist - Marsha</a:t>
            </a:r>
            <a:endParaRPr sz="1100"/>
          </a:p>
          <a:p>
            <a:pPr indent="-298450" lvl="5" marL="2743200" rtl="0" algn="l">
              <a:lnSpc>
                <a:spcPct val="115000"/>
              </a:lnSpc>
              <a:spcBef>
                <a:spcPts val="0"/>
              </a:spcBef>
              <a:spcAft>
                <a:spcPts val="0"/>
              </a:spcAft>
              <a:buClr>
                <a:schemeClr val="dk1"/>
              </a:buClr>
              <a:buSzPts val="1100"/>
              <a:buAutoNum type="romanLcPeriod"/>
            </a:pPr>
            <a:r>
              <a:rPr lang="en-US" sz="1100"/>
              <a:t>Gear</a:t>
            </a:r>
            <a:endParaRPr sz="1100"/>
          </a:p>
          <a:p>
            <a:pPr indent="-298450" lvl="5" marL="2743200" rtl="0" algn="l">
              <a:lnSpc>
                <a:spcPct val="115000"/>
              </a:lnSpc>
              <a:spcBef>
                <a:spcPts val="0"/>
              </a:spcBef>
              <a:spcAft>
                <a:spcPts val="0"/>
              </a:spcAft>
              <a:buClr>
                <a:schemeClr val="dk1"/>
              </a:buClr>
              <a:buSzPts val="1100"/>
              <a:buAutoNum type="romanLcPeriod"/>
            </a:pPr>
            <a:r>
              <a:rPr lang="en-US" sz="1100"/>
              <a:t>Commentary</a:t>
            </a:r>
            <a:endParaRPr sz="1100"/>
          </a:p>
          <a:p>
            <a:pPr indent="-298450" lvl="4" marL="2286000" rtl="0" algn="l">
              <a:lnSpc>
                <a:spcPct val="115000"/>
              </a:lnSpc>
              <a:spcBef>
                <a:spcPts val="0"/>
              </a:spcBef>
              <a:spcAft>
                <a:spcPts val="0"/>
              </a:spcAft>
              <a:buClr>
                <a:schemeClr val="dk1"/>
              </a:buClr>
              <a:buSzPts val="1100"/>
              <a:buAutoNum type="alphaLcPeriod"/>
            </a:pPr>
            <a:r>
              <a:rPr lang="en-US" sz="1100"/>
              <a:t>Onsite questions</a:t>
            </a:r>
            <a:endParaRPr sz="1100"/>
          </a:p>
          <a:p>
            <a:pPr indent="-298450" lvl="4" marL="2286000" rtl="0" algn="l">
              <a:lnSpc>
                <a:spcPct val="115000"/>
              </a:lnSpc>
              <a:spcBef>
                <a:spcPts val="0"/>
              </a:spcBef>
              <a:spcAft>
                <a:spcPts val="0"/>
              </a:spcAft>
              <a:buClr>
                <a:schemeClr val="dk1"/>
              </a:buClr>
              <a:buSzPts val="1100"/>
              <a:buAutoNum type="alphaLcPeriod"/>
            </a:pPr>
            <a:r>
              <a:rPr lang="en-US" sz="1100"/>
              <a:t>Booth Time </a:t>
            </a:r>
            <a:endParaRPr sz="1100"/>
          </a:p>
          <a:p>
            <a:pPr indent="-298450" lvl="3" marL="1828800" rtl="0" algn="l">
              <a:lnSpc>
                <a:spcPct val="115000"/>
              </a:lnSpc>
              <a:spcBef>
                <a:spcPts val="0"/>
              </a:spcBef>
              <a:spcAft>
                <a:spcPts val="0"/>
              </a:spcAft>
              <a:buClr>
                <a:schemeClr val="dk1"/>
              </a:buClr>
              <a:buSzPts val="1100"/>
              <a:buAutoNum type="arabicPeriod"/>
            </a:pPr>
            <a:r>
              <a:rPr lang="en-US" sz="1100"/>
              <a:t>Childcare 10-11</a:t>
            </a:r>
            <a:endParaRPr sz="1100"/>
          </a:p>
          <a:p>
            <a:pPr indent="0" lvl="0" marL="0" rtl="0" algn="l">
              <a:lnSpc>
                <a:spcPct val="100000"/>
              </a:lnSpc>
              <a:spcBef>
                <a:spcPts val="0"/>
              </a:spcBef>
              <a:spcAft>
                <a:spcPts val="0"/>
              </a:spcAft>
              <a:buSzPts val="1400"/>
              <a:buNone/>
            </a:pPr>
            <a:r>
              <a:t/>
            </a:r>
            <a:endParaRPr/>
          </a:p>
        </p:txBody>
      </p:sp>
      <p:sp>
        <p:nvSpPr>
          <p:cNvPr id="118" name="Google Shape;118;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6e715f8761_3_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g26e715f8761_3_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6e715f8761_3_5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g26e715f8761_3_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6e715f8761_3_6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g26e715f8761_3_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6e715f8761_3_6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g26e715f8761_3_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6e715f8761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6e715f8761_0_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g26e715f8761_0_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6e715f8761_0_2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g26e715f8761_0_2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6e715f8761_0_4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g26e715f8761_0_4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6e715f8761_0_5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g26e715f8761_0_5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6e715f8761_0_59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g26e715f8761_0_5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6e715f8761_0_6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g26e715f8761_0_6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6e715f8761_3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g26e715f8761_3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6e715f8761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6e715f8761_0_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g26e715f8761_0_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6e715f8761_0_2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6e715f8761_0_2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g26e715f8761_0_2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6e715f8761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6e715f8761_0_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g26e715f8761_0_7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6e715f8761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6e715f8761_0_8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g26e715f8761_0_8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6e715f8761_0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6e715f8761_0_2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 would change this to Shane, thank you for sharing</a:t>
            </a:r>
            <a:endParaRPr/>
          </a:p>
        </p:txBody>
      </p:sp>
      <p:sp>
        <p:nvSpPr>
          <p:cNvPr id="293" name="Google Shape;293;g26e715f8761_0_2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6e715f8761_0_9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g26e715f8761_0_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6e715f8761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6e715f8761_0_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g26e715f8761_0_8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6e715f8761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6e715f8761_0_1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g26e715f8761_0_10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6e715f8761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6e715f8761_0_1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g26e715f8761_0_1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6e715f8761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26e715f8761_0_1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g26e715f8761_0_1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6e715f8761_3_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g26e715f8761_3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6e715f8761_0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26e715f8761_0_1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g26e715f8761_0_1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6e715f8761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6e715f8761_0_1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g26e715f8761_0_1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6e715f8761_0_1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6e715f8761_0_1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g26e715f8761_0_1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6e715f8761_0_2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6e715f8761_0_2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g26e715f8761_0_2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6e715f8761_0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26e715f8761_0_1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g26e715f8761_0_17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6e715f8761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26e715f8761_0_19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Introduce Marsha</a:t>
            </a:r>
            <a:endParaRPr/>
          </a:p>
        </p:txBody>
      </p:sp>
      <p:sp>
        <p:nvSpPr>
          <p:cNvPr id="400" name="Google Shape;400;g26e715f8761_0_19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6e715f8761_0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6e715f8761_0_2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g26e715f8761_0_20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6e715f8761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26e715f8761_0_2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g26e715f8761_0_2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6e715f8761_0_2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g26e715f8761_0_2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6e2ef8487c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g26e2ef8487c_0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8" name="Google Shape;438;g26e2ef8487c_0_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6e715f8761_3_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g26e715f8761_3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6e2ef8487c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g26e2ef8487c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7" name="Google Shape;447;g26e2ef8487c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6e2ef8487c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26e2ef8487c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Note that we will be having these sessions in Southshore starting later this month</a:t>
            </a:r>
            <a:endParaRPr/>
          </a:p>
        </p:txBody>
      </p:sp>
      <p:sp>
        <p:nvSpPr>
          <p:cNvPr id="458" name="Google Shape;458;g26e2ef8487c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6e2ef8487c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g26e2ef8487c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Affected Party status means our voices are amplified within the process and may </a:t>
            </a:r>
            <a:r>
              <a:rPr lang="en-US"/>
              <a:t>justify</a:t>
            </a:r>
            <a:r>
              <a:rPr lang="en-US"/>
              <a:t> a local public hearing.</a:t>
            </a:r>
            <a:endParaRPr/>
          </a:p>
          <a:p>
            <a:pPr indent="0" lvl="0" marL="0" rtl="0" algn="l">
              <a:lnSpc>
                <a:spcPct val="100000"/>
              </a:lnSpc>
              <a:spcBef>
                <a:spcPts val="0"/>
              </a:spcBef>
              <a:spcAft>
                <a:spcPts val="0"/>
              </a:spcAft>
              <a:buSzPts val="1400"/>
              <a:buNone/>
            </a:pPr>
            <a:r>
              <a:t/>
            </a:r>
            <a:endParaRPr/>
          </a:p>
        </p:txBody>
      </p:sp>
      <p:sp>
        <p:nvSpPr>
          <p:cNvPr id="467" name="Google Shape;467;g26e2ef8487c_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6e2ef8487c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26e2ef8487c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6" name="Google Shape;476;g26e2ef8487c_0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6e2ef8487c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g26e2ef8487c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5" name="Google Shape;485;g26e2ef8487c_0_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6e2ef8487c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g26e2ef8487c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5" name="Google Shape;495;g26e2ef8487c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6e715f8761_0_2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g26e715f8761_0_2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6e715f8761_3_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g26e715f8761_3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6e715f8761_3_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g26e715f8761_3_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6e715f8761_3_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g26e715f8761_3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6e715f8761_3_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g26e715f8761_3_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6e715f8761_3_4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Thinking this might be the place to insert the Erie info.  Thoughts? I think that is a great idea to mention it and have it to hand out to read later.</a:t>
            </a:r>
            <a:endParaRPr/>
          </a:p>
        </p:txBody>
      </p:sp>
      <p:sp>
        <p:nvSpPr>
          <p:cNvPr id="185" name="Google Shape;185;g26e715f8761_3_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 name="Shape 15"/>
        <p:cNvGrpSpPr/>
        <p:nvPr/>
      </p:nvGrpSpPr>
      <p:grpSpPr>
        <a:xfrm>
          <a:off x="0" y="0"/>
          <a:ext cx="0" cy="0"/>
          <a:chOff x="0" y="0"/>
          <a:chExt cx="0" cy="0"/>
        </a:xfrm>
      </p:grpSpPr>
      <p:sp>
        <p:nvSpPr>
          <p:cNvPr id="16" name="Google Shape;16;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blue and white logo&#10;&#10;Description automatically generated" id="22" name="Google Shape;22;p3"/>
          <p:cNvPicPr preferRelativeResize="0"/>
          <p:nvPr/>
        </p:nvPicPr>
        <p:blipFill rotWithShape="1">
          <a:blip r:embed="rId2">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23" name="Google Shape;23;p3"/>
          <p:cNvPicPr preferRelativeResize="0"/>
          <p:nvPr/>
        </p:nvPicPr>
        <p:blipFill rotWithShape="1">
          <a:blip r:embed="rId3">
            <a:alphaModFix/>
          </a:blip>
          <a:srcRect b="0" l="0" r="0" t="0"/>
          <a:stretch/>
        </p:blipFill>
        <p:spPr>
          <a:xfrm rot="10800000">
            <a:off x="0" y="5719762"/>
            <a:ext cx="12192000" cy="116421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1" name="Shape 91"/>
        <p:cNvGrpSpPr/>
        <p:nvPr/>
      </p:nvGrpSpPr>
      <p:grpSpPr>
        <a:xfrm>
          <a:off x="0" y="0"/>
          <a:ext cx="0" cy="0"/>
          <a:chOff x="0" y="0"/>
          <a:chExt cx="0" cy="0"/>
        </a:xfrm>
      </p:grpSpPr>
      <p:sp>
        <p:nvSpPr>
          <p:cNvPr id="92" name="Google Shape;92;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blue and white logo&#10;&#10;Description automatically generated" id="97" name="Google Shape;97;p12"/>
          <p:cNvPicPr preferRelativeResize="0"/>
          <p:nvPr/>
        </p:nvPicPr>
        <p:blipFill rotWithShape="1">
          <a:blip r:embed="rId2">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98" name="Google Shape;98;p12"/>
          <p:cNvPicPr preferRelativeResize="0"/>
          <p:nvPr/>
        </p:nvPicPr>
        <p:blipFill rotWithShape="1">
          <a:blip r:embed="rId3">
            <a:alphaModFix/>
          </a:blip>
          <a:srcRect b="0" l="0" r="0" t="0"/>
          <a:stretch/>
        </p:blipFill>
        <p:spPr>
          <a:xfrm rot="10800000">
            <a:off x="0" y="5719762"/>
            <a:ext cx="12192000" cy="116421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9" name="Shape 99"/>
        <p:cNvGrpSpPr/>
        <p:nvPr/>
      </p:nvGrpSpPr>
      <p:grpSpPr>
        <a:xfrm>
          <a:off x="0" y="0"/>
          <a:ext cx="0" cy="0"/>
          <a:chOff x="0" y="0"/>
          <a:chExt cx="0" cy="0"/>
        </a:xfrm>
      </p:grpSpPr>
      <p:sp>
        <p:nvSpPr>
          <p:cNvPr id="100" name="Google Shape;100;p1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blue and white logo&#10;&#10;Description automatically generated" id="105" name="Google Shape;105;p13"/>
          <p:cNvPicPr preferRelativeResize="0"/>
          <p:nvPr/>
        </p:nvPicPr>
        <p:blipFill rotWithShape="1">
          <a:blip r:embed="rId2">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106" name="Google Shape;106;p13"/>
          <p:cNvPicPr preferRelativeResize="0"/>
          <p:nvPr/>
        </p:nvPicPr>
        <p:blipFill rotWithShape="1">
          <a:blip r:embed="rId3">
            <a:alphaModFix/>
          </a:blip>
          <a:srcRect b="0" l="0" r="0" t="0"/>
          <a:stretch/>
        </p:blipFill>
        <p:spPr>
          <a:xfrm rot="10800000">
            <a:off x="0" y="5719762"/>
            <a:ext cx="12192000" cy="116421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107" name="Shape 107"/>
        <p:cNvGrpSpPr/>
        <p:nvPr/>
      </p:nvGrpSpPr>
      <p:grpSpPr>
        <a:xfrm>
          <a:off x="0" y="0"/>
          <a:ext cx="0" cy="0"/>
          <a:chOff x="0" y="0"/>
          <a:chExt cx="0" cy="0"/>
        </a:xfrm>
      </p:grpSpPr>
      <p:sp>
        <p:nvSpPr>
          <p:cNvPr id="108" name="Google Shape;108;g26e715f8761_3_7"/>
          <p:cNvSpPr txBox="1"/>
          <p:nvPr>
            <p:ph type="title"/>
          </p:nvPr>
        </p:nvSpPr>
        <p:spPr>
          <a:xfrm>
            <a:off x="415611" y="992765"/>
            <a:ext cx="11360801" cy="2736801"/>
          </a:xfrm>
          <a:prstGeom prst="rect">
            <a:avLst/>
          </a:prstGeom>
          <a:noFill/>
          <a:ln>
            <a:noFill/>
          </a:ln>
        </p:spPr>
        <p:txBody>
          <a:bodyPr anchorCtr="0" anchor="b" bIns="121875" lIns="121875" spcFirstLastPara="1" rIns="121875" wrap="square" tIns="121875">
            <a:normAutofit/>
          </a:bodyPr>
          <a:lstStyle>
            <a:lvl1pPr lvl="0" algn="ctr">
              <a:lnSpc>
                <a:spcPct val="100000"/>
              </a:lnSpc>
              <a:spcBef>
                <a:spcPts val="0"/>
              </a:spcBef>
              <a:spcAft>
                <a:spcPts val="0"/>
              </a:spcAft>
              <a:buClr>
                <a:srgbClr val="000000"/>
              </a:buClr>
              <a:buSzPts val="6900"/>
              <a:buFont typeface="Arial"/>
              <a:buNone/>
              <a:defRPr sz="6900"/>
            </a:lvl1pPr>
            <a:lvl2pPr lvl="1" algn="l">
              <a:lnSpc>
                <a:spcPct val="100000"/>
              </a:lnSpc>
              <a:spcBef>
                <a:spcPts val="0"/>
              </a:spcBef>
              <a:spcAft>
                <a:spcPts val="0"/>
              </a:spcAft>
              <a:buClr>
                <a:srgbClr val="000000"/>
              </a:buClr>
              <a:buSzPts val="2400"/>
              <a:buNone/>
              <a:defRPr sz="1900"/>
            </a:lvl2pPr>
            <a:lvl3pPr lvl="2" algn="l">
              <a:lnSpc>
                <a:spcPct val="100000"/>
              </a:lnSpc>
              <a:spcBef>
                <a:spcPts val="0"/>
              </a:spcBef>
              <a:spcAft>
                <a:spcPts val="0"/>
              </a:spcAft>
              <a:buClr>
                <a:srgbClr val="000000"/>
              </a:buClr>
              <a:buSzPts val="2400"/>
              <a:buNone/>
              <a:defRPr sz="1900"/>
            </a:lvl3pPr>
            <a:lvl4pPr lvl="3" algn="l">
              <a:lnSpc>
                <a:spcPct val="100000"/>
              </a:lnSpc>
              <a:spcBef>
                <a:spcPts val="0"/>
              </a:spcBef>
              <a:spcAft>
                <a:spcPts val="0"/>
              </a:spcAft>
              <a:buClr>
                <a:srgbClr val="000000"/>
              </a:buClr>
              <a:buSzPts val="2400"/>
              <a:buNone/>
              <a:defRPr sz="1900"/>
            </a:lvl4pPr>
            <a:lvl5pPr lvl="4" algn="l">
              <a:lnSpc>
                <a:spcPct val="100000"/>
              </a:lnSpc>
              <a:spcBef>
                <a:spcPts val="0"/>
              </a:spcBef>
              <a:spcAft>
                <a:spcPts val="0"/>
              </a:spcAft>
              <a:buClr>
                <a:srgbClr val="000000"/>
              </a:buClr>
              <a:buSzPts val="2400"/>
              <a:buNone/>
              <a:defRPr sz="1900"/>
            </a:lvl5pPr>
            <a:lvl6pPr lvl="5" algn="l">
              <a:lnSpc>
                <a:spcPct val="100000"/>
              </a:lnSpc>
              <a:spcBef>
                <a:spcPts val="0"/>
              </a:spcBef>
              <a:spcAft>
                <a:spcPts val="0"/>
              </a:spcAft>
              <a:buClr>
                <a:srgbClr val="000000"/>
              </a:buClr>
              <a:buSzPts val="2400"/>
              <a:buNone/>
              <a:defRPr sz="1900"/>
            </a:lvl6pPr>
            <a:lvl7pPr lvl="6" algn="l">
              <a:lnSpc>
                <a:spcPct val="100000"/>
              </a:lnSpc>
              <a:spcBef>
                <a:spcPts val="0"/>
              </a:spcBef>
              <a:spcAft>
                <a:spcPts val="0"/>
              </a:spcAft>
              <a:buClr>
                <a:srgbClr val="000000"/>
              </a:buClr>
              <a:buSzPts val="2400"/>
              <a:buNone/>
              <a:defRPr sz="1900"/>
            </a:lvl7pPr>
            <a:lvl8pPr lvl="7" algn="l">
              <a:lnSpc>
                <a:spcPct val="100000"/>
              </a:lnSpc>
              <a:spcBef>
                <a:spcPts val="0"/>
              </a:spcBef>
              <a:spcAft>
                <a:spcPts val="0"/>
              </a:spcAft>
              <a:buClr>
                <a:srgbClr val="000000"/>
              </a:buClr>
              <a:buSzPts val="2400"/>
              <a:buNone/>
              <a:defRPr sz="1900"/>
            </a:lvl8pPr>
            <a:lvl9pPr lvl="8" algn="l">
              <a:lnSpc>
                <a:spcPct val="100000"/>
              </a:lnSpc>
              <a:spcBef>
                <a:spcPts val="0"/>
              </a:spcBef>
              <a:spcAft>
                <a:spcPts val="0"/>
              </a:spcAft>
              <a:buClr>
                <a:srgbClr val="000000"/>
              </a:buClr>
              <a:buSzPts val="2400"/>
              <a:buNone/>
              <a:defRPr sz="1900"/>
            </a:lvl9pPr>
          </a:lstStyle>
          <a:p/>
        </p:txBody>
      </p:sp>
      <p:sp>
        <p:nvSpPr>
          <p:cNvPr id="109" name="Google Shape;109;g26e715f8761_3_7"/>
          <p:cNvSpPr txBox="1"/>
          <p:nvPr>
            <p:ph idx="1" type="body"/>
          </p:nvPr>
        </p:nvSpPr>
        <p:spPr>
          <a:xfrm>
            <a:off x="415599" y="3778833"/>
            <a:ext cx="11360803" cy="1056801"/>
          </a:xfrm>
          <a:prstGeom prst="rect">
            <a:avLst/>
          </a:prstGeom>
          <a:noFill/>
          <a:ln>
            <a:noFill/>
          </a:ln>
        </p:spPr>
        <p:txBody>
          <a:bodyPr anchorCtr="0" anchor="t" bIns="121875" lIns="121875" spcFirstLastPara="1" rIns="121875" wrap="square" tIns="121875">
            <a:normAutofit/>
          </a:bodyPr>
          <a:lstStyle>
            <a:lvl1pPr indent="-228600" lvl="0" marL="457200" algn="ctr">
              <a:lnSpc>
                <a:spcPct val="100000"/>
              </a:lnSpc>
              <a:spcBef>
                <a:spcPts val="0"/>
              </a:spcBef>
              <a:spcAft>
                <a:spcPts val="0"/>
              </a:spcAft>
              <a:buClr>
                <a:srgbClr val="585858"/>
              </a:buClr>
              <a:buSzPts val="3700"/>
              <a:buFont typeface="Arial"/>
              <a:buNone/>
              <a:defRPr sz="3700"/>
            </a:lvl1pPr>
            <a:lvl2pPr indent="-228600" lvl="1" marL="914400" algn="ctr">
              <a:lnSpc>
                <a:spcPct val="100000"/>
              </a:lnSpc>
              <a:spcBef>
                <a:spcPts val="0"/>
              </a:spcBef>
              <a:spcAft>
                <a:spcPts val="0"/>
              </a:spcAft>
              <a:buClr>
                <a:srgbClr val="585858"/>
              </a:buClr>
              <a:buSzPts val="3700"/>
              <a:buFont typeface="Arial"/>
              <a:buNone/>
              <a:defRPr sz="3700"/>
            </a:lvl2pPr>
            <a:lvl3pPr indent="-228600" lvl="2" marL="1371600" algn="ctr">
              <a:lnSpc>
                <a:spcPct val="100000"/>
              </a:lnSpc>
              <a:spcBef>
                <a:spcPts val="0"/>
              </a:spcBef>
              <a:spcAft>
                <a:spcPts val="0"/>
              </a:spcAft>
              <a:buClr>
                <a:srgbClr val="585858"/>
              </a:buClr>
              <a:buSzPts val="3700"/>
              <a:buFont typeface="Arial"/>
              <a:buNone/>
              <a:defRPr sz="3700"/>
            </a:lvl3pPr>
            <a:lvl4pPr indent="-228600" lvl="3" marL="1828800" algn="ctr">
              <a:lnSpc>
                <a:spcPct val="100000"/>
              </a:lnSpc>
              <a:spcBef>
                <a:spcPts val="0"/>
              </a:spcBef>
              <a:spcAft>
                <a:spcPts val="0"/>
              </a:spcAft>
              <a:buClr>
                <a:srgbClr val="585858"/>
              </a:buClr>
              <a:buSzPts val="3700"/>
              <a:buFont typeface="Arial"/>
              <a:buNone/>
              <a:defRPr sz="3700"/>
            </a:lvl4pPr>
            <a:lvl5pPr indent="-228600" lvl="4" marL="2286000" algn="ctr">
              <a:lnSpc>
                <a:spcPct val="100000"/>
              </a:lnSpc>
              <a:spcBef>
                <a:spcPts val="0"/>
              </a:spcBef>
              <a:spcAft>
                <a:spcPts val="0"/>
              </a:spcAft>
              <a:buClr>
                <a:srgbClr val="585858"/>
              </a:buClr>
              <a:buSzPts val="3700"/>
              <a:buFont typeface="Arial"/>
              <a:buNone/>
              <a:defRPr sz="3700"/>
            </a:lvl5pPr>
            <a:lvl6pPr indent="-381000" lvl="5" marL="2743200" algn="l">
              <a:lnSpc>
                <a:spcPct val="115000"/>
              </a:lnSpc>
              <a:spcBef>
                <a:spcPts val="0"/>
              </a:spcBef>
              <a:spcAft>
                <a:spcPts val="0"/>
              </a:spcAft>
              <a:buSzPts val="2400"/>
              <a:buChar char="•"/>
              <a:defRPr sz="1900"/>
            </a:lvl6pPr>
            <a:lvl7pPr indent="-381000" lvl="6" marL="3200400" algn="l">
              <a:lnSpc>
                <a:spcPct val="115000"/>
              </a:lnSpc>
              <a:spcBef>
                <a:spcPts val="0"/>
              </a:spcBef>
              <a:spcAft>
                <a:spcPts val="0"/>
              </a:spcAft>
              <a:buSzPts val="2400"/>
              <a:buChar char="•"/>
              <a:defRPr sz="1900"/>
            </a:lvl7pPr>
            <a:lvl8pPr indent="-381000" lvl="7" marL="3657600" algn="l">
              <a:lnSpc>
                <a:spcPct val="115000"/>
              </a:lnSpc>
              <a:spcBef>
                <a:spcPts val="0"/>
              </a:spcBef>
              <a:spcAft>
                <a:spcPts val="0"/>
              </a:spcAft>
              <a:buSzPts val="2400"/>
              <a:buChar char="•"/>
              <a:defRPr sz="1900"/>
            </a:lvl8pPr>
            <a:lvl9pPr indent="-381000" lvl="8" marL="4114800" algn="l">
              <a:lnSpc>
                <a:spcPct val="115000"/>
              </a:lnSpc>
              <a:spcBef>
                <a:spcPts val="0"/>
              </a:spcBef>
              <a:spcAft>
                <a:spcPts val="0"/>
              </a:spcAft>
              <a:buSzPts val="2400"/>
              <a:buChar char="•"/>
              <a:defRPr sz="1900"/>
            </a:lvl9pPr>
          </a:lstStyle>
          <a:p/>
        </p:txBody>
      </p:sp>
      <p:sp>
        <p:nvSpPr>
          <p:cNvPr id="110" name="Google Shape;110;g26e715f8761_3_7"/>
          <p:cNvSpPr txBox="1"/>
          <p:nvPr>
            <p:ph idx="12" type="sldNum"/>
          </p:nvPr>
        </p:nvSpPr>
        <p:spPr>
          <a:xfrm>
            <a:off x="11579127" y="6267759"/>
            <a:ext cx="449084" cy="424528"/>
          </a:xfrm>
          <a:prstGeom prst="rect">
            <a:avLst/>
          </a:prstGeom>
          <a:noFill/>
          <a:ln>
            <a:noFill/>
          </a:ln>
        </p:spPr>
        <p:txBody>
          <a:bodyPr anchorCtr="0" anchor="ctr" bIns="121875" lIns="121875" spcFirstLastPara="1" rIns="121875" wrap="square" tIns="121875">
            <a:normAutofit/>
          </a:bodyPr>
          <a:lstStyle>
            <a:lvl1pPr indent="0" lvl="0" marL="0" algn="r">
              <a:lnSpc>
                <a:spcPct val="100000"/>
              </a:lnSpc>
              <a:spcBef>
                <a:spcPts val="0"/>
              </a:spcBef>
              <a:spcAft>
                <a:spcPts val="0"/>
              </a:spcAft>
              <a:buClr>
                <a:srgbClr val="585858"/>
              </a:buClr>
              <a:buSzPts val="1300"/>
              <a:buFont typeface="Arial"/>
              <a:buNone/>
              <a:defRPr sz="1300">
                <a:solidFill>
                  <a:srgbClr val="585858"/>
                </a:solidFill>
              </a:defRPr>
            </a:lvl1pPr>
            <a:lvl2pPr indent="0" lvl="1" marL="0" algn="r">
              <a:lnSpc>
                <a:spcPct val="100000"/>
              </a:lnSpc>
              <a:spcBef>
                <a:spcPts val="0"/>
              </a:spcBef>
              <a:spcAft>
                <a:spcPts val="0"/>
              </a:spcAft>
              <a:buClr>
                <a:srgbClr val="585858"/>
              </a:buClr>
              <a:buSzPts val="1300"/>
              <a:buFont typeface="Arial"/>
              <a:buNone/>
              <a:defRPr sz="1300">
                <a:solidFill>
                  <a:srgbClr val="585858"/>
                </a:solidFill>
              </a:defRPr>
            </a:lvl2pPr>
            <a:lvl3pPr indent="0" lvl="2" marL="0" algn="r">
              <a:lnSpc>
                <a:spcPct val="100000"/>
              </a:lnSpc>
              <a:spcBef>
                <a:spcPts val="0"/>
              </a:spcBef>
              <a:spcAft>
                <a:spcPts val="0"/>
              </a:spcAft>
              <a:buClr>
                <a:srgbClr val="585858"/>
              </a:buClr>
              <a:buSzPts val="1300"/>
              <a:buFont typeface="Arial"/>
              <a:buNone/>
              <a:defRPr sz="1300">
                <a:solidFill>
                  <a:srgbClr val="585858"/>
                </a:solidFill>
              </a:defRPr>
            </a:lvl3pPr>
            <a:lvl4pPr indent="0" lvl="3" marL="0" algn="r">
              <a:lnSpc>
                <a:spcPct val="100000"/>
              </a:lnSpc>
              <a:spcBef>
                <a:spcPts val="0"/>
              </a:spcBef>
              <a:spcAft>
                <a:spcPts val="0"/>
              </a:spcAft>
              <a:buClr>
                <a:srgbClr val="585858"/>
              </a:buClr>
              <a:buSzPts val="1300"/>
              <a:buFont typeface="Arial"/>
              <a:buNone/>
              <a:defRPr sz="1300">
                <a:solidFill>
                  <a:srgbClr val="585858"/>
                </a:solidFill>
              </a:defRPr>
            </a:lvl4pPr>
            <a:lvl5pPr indent="0" lvl="4" marL="0" algn="r">
              <a:lnSpc>
                <a:spcPct val="100000"/>
              </a:lnSpc>
              <a:spcBef>
                <a:spcPts val="0"/>
              </a:spcBef>
              <a:spcAft>
                <a:spcPts val="0"/>
              </a:spcAft>
              <a:buClr>
                <a:srgbClr val="585858"/>
              </a:buClr>
              <a:buSzPts val="1300"/>
              <a:buFont typeface="Arial"/>
              <a:buNone/>
              <a:defRPr sz="1300">
                <a:solidFill>
                  <a:srgbClr val="585858"/>
                </a:solidFill>
              </a:defRPr>
            </a:lvl5pPr>
            <a:lvl6pPr indent="0" lvl="5" marL="0" algn="r">
              <a:lnSpc>
                <a:spcPct val="100000"/>
              </a:lnSpc>
              <a:spcBef>
                <a:spcPts val="0"/>
              </a:spcBef>
              <a:spcAft>
                <a:spcPts val="0"/>
              </a:spcAft>
              <a:buClr>
                <a:srgbClr val="585858"/>
              </a:buClr>
              <a:buSzPts val="1300"/>
              <a:buFont typeface="Arial"/>
              <a:buNone/>
              <a:defRPr sz="1300">
                <a:solidFill>
                  <a:srgbClr val="585858"/>
                </a:solidFill>
              </a:defRPr>
            </a:lvl6pPr>
            <a:lvl7pPr indent="0" lvl="6" marL="0" algn="r">
              <a:lnSpc>
                <a:spcPct val="100000"/>
              </a:lnSpc>
              <a:spcBef>
                <a:spcPts val="0"/>
              </a:spcBef>
              <a:spcAft>
                <a:spcPts val="0"/>
              </a:spcAft>
              <a:buClr>
                <a:srgbClr val="585858"/>
              </a:buClr>
              <a:buSzPts val="1300"/>
              <a:buFont typeface="Arial"/>
              <a:buNone/>
              <a:defRPr sz="1300">
                <a:solidFill>
                  <a:srgbClr val="585858"/>
                </a:solidFill>
              </a:defRPr>
            </a:lvl7pPr>
            <a:lvl8pPr indent="0" lvl="7" marL="0" algn="r">
              <a:lnSpc>
                <a:spcPct val="100000"/>
              </a:lnSpc>
              <a:spcBef>
                <a:spcPts val="0"/>
              </a:spcBef>
              <a:spcAft>
                <a:spcPts val="0"/>
              </a:spcAft>
              <a:buClr>
                <a:srgbClr val="585858"/>
              </a:buClr>
              <a:buSzPts val="1300"/>
              <a:buFont typeface="Arial"/>
              <a:buNone/>
              <a:defRPr sz="1300">
                <a:solidFill>
                  <a:srgbClr val="585858"/>
                </a:solidFill>
              </a:defRPr>
            </a:lvl8pPr>
            <a:lvl9pPr indent="0" lvl="8" marL="0" algn="r">
              <a:lnSpc>
                <a:spcPct val="100000"/>
              </a:lnSpc>
              <a:spcBef>
                <a:spcPts val="0"/>
              </a:spcBef>
              <a:spcAft>
                <a:spcPts val="0"/>
              </a:spcAft>
              <a:buClr>
                <a:srgbClr val="585858"/>
              </a:buClr>
              <a:buSzPts val="1300"/>
              <a:buFont typeface="Arial"/>
              <a:buNone/>
              <a:defRPr sz="1300">
                <a:solidFill>
                  <a:srgbClr val="585858"/>
                </a:solidFill>
              </a:defRPr>
            </a:lvl9pPr>
          </a:lstStyle>
          <a:p>
            <a:pPr indent="0" lvl="0" marL="0" rtl="0" algn="r">
              <a:spcBef>
                <a:spcPts val="0"/>
              </a:spcBef>
              <a:spcAft>
                <a:spcPts val="0"/>
              </a:spcAft>
              <a:buNone/>
            </a:pPr>
            <a:fld id="{00000000-1234-1234-1234-123412341234}" type="slidenum">
              <a:rPr lang="en-US"/>
              <a:t>‹#›</a:t>
            </a:fld>
            <a:endParaRPr sz="1900">
              <a:solidFill>
                <a:srgbClr val="7686B4"/>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type="tx">
  <p:cSld name="TITLE_AND_BODY">
    <p:spTree>
      <p:nvGrpSpPr>
        <p:cNvPr id="111" name="Shape 111"/>
        <p:cNvGrpSpPr/>
        <p:nvPr/>
      </p:nvGrpSpPr>
      <p:grpSpPr>
        <a:xfrm>
          <a:off x="0" y="0"/>
          <a:ext cx="0" cy="0"/>
          <a:chOff x="0" y="0"/>
          <a:chExt cx="0" cy="0"/>
        </a:xfrm>
      </p:grpSpPr>
      <p:sp>
        <p:nvSpPr>
          <p:cNvPr id="112" name="Google Shape;112;g26e715f8761_3_16"/>
          <p:cNvSpPr txBox="1"/>
          <p:nvPr>
            <p:ph type="title"/>
          </p:nvPr>
        </p:nvSpPr>
        <p:spPr>
          <a:xfrm>
            <a:off x="415599" y="593367"/>
            <a:ext cx="11360803" cy="763601"/>
          </a:xfrm>
          <a:prstGeom prst="rect">
            <a:avLst/>
          </a:prstGeom>
          <a:noFill/>
          <a:ln>
            <a:noFill/>
          </a:ln>
        </p:spPr>
        <p:txBody>
          <a:bodyPr anchorCtr="0" anchor="t" bIns="121875" lIns="121875" spcFirstLastPara="1" rIns="121875" wrap="square" tIns="121875">
            <a:normAutofit/>
          </a:bodyPr>
          <a:lstStyle>
            <a:lvl1pPr lvl="0" algn="l">
              <a:lnSpc>
                <a:spcPct val="100000"/>
              </a:lnSpc>
              <a:spcBef>
                <a:spcPts val="0"/>
              </a:spcBef>
              <a:spcAft>
                <a:spcPts val="0"/>
              </a:spcAft>
              <a:buClr>
                <a:srgbClr val="000000"/>
              </a:buClr>
              <a:buSzPts val="2400"/>
              <a:buNone/>
              <a:defRPr sz="1900"/>
            </a:lvl1pPr>
            <a:lvl2pPr lvl="1" algn="l">
              <a:lnSpc>
                <a:spcPct val="100000"/>
              </a:lnSpc>
              <a:spcBef>
                <a:spcPts val="0"/>
              </a:spcBef>
              <a:spcAft>
                <a:spcPts val="0"/>
              </a:spcAft>
              <a:buClr>
                <a:srgbClr val="000000"/>
              </a:buClr>
              <a:buSzPts val="2400"/>
              <a:buNone/>
              <a:defRPr sz="1900"/>
            </a:lvl2pPr>
            <a:lvl3pPr lvl="2" algn="l">
              <a:lnSpc>
                <a:spcPct val="100000"/>
              </a:lnSpc>
              <a:spcBef>
                <a:spcPts val="0"/>
              </a:spcBef>
              <a:spcAft>
                <a:spcPts val="0"/>
              </a:spcAft>
              <a:buClr>
                <a:srgbClr val="000000"/>
              </a:buClr>
              <a:buSzPts val="2400"/>
              <a:buNone/>
              <a:defRPr sz="1900"/>
            </a:lvl3pPr>
            <a:lvl4pPr lvl="3" algn="l">
              <a:lnSpc>
                <a:spcPct val="100000"/>
              </a:lnSpc>
              <a:spcBef>
                <a:spcPts val="0"/>
              </a:spcBef>
              <a:spcAft>
                <a:spcPts val="0"/>
              </a:spcAft>
              <a:buClr>
                <a:srgbClr val="000000"/>
              </a:buClr>
              <a:buSzPts val="2400"/>
              <a:buNone/>
              <a:defRPr sz="1900"/>
            </a:lvl4pPr>
            <a:lvl5pPr lvl="4" algn="l">
              <a:lnSpc>
                <a:spcPct val="100000"/>
              </a:lnSpc>
              <a:spcBef>
                <a:spcPts val="0"/>
              </a:spcBef>
              <a:spcAft>
                <a:spcPts val="0"/>
              </a:spcAft>
              <a:buClr>
                <a:srgbClr val="000000"/>
              </a:buClr>
              <a:buSzPts val="2400"/>
              <a:buNone/>
              <a:defRPr sz="1900"/>
            </a:lvl5pPr>
            <a:lvl6pPr lvl="5" algn="l">
              <a:lnSpc>
                <a:spcPct val="100000"/>
              </a:lnSpc>
              <a:spcBef>
                <a:spcPts val="0"/>
              </a:spcBef>
              <a:spcAft>
                <a:spcPts val="0"/>
              </a:spcAft>
              <a:buClr>
                <a:srgbClr val="000000"/>
              </a:buClr>
              <a:buSzPts val="2400"/>
              <a:buNone/>
              <a:defRPr sz="1900"/>
            </a:lvl6pPr>
            <a:lvl7pPr lvl="6" algn="l">
              <a:lnSpc>
                <a:spcPct val="100000"/>
              </a:lnSpc>
              <a:spcBef>
                <a:spcPts val="0"/>
              </a:spcBef>
              <a:spcAft>
                <a:spcPts val="0"/>
              </a:spcAft>
              <a:buClr>
                <a:srgbClr val="000000"/>
              </a:buClr>
              <a:buSzPts val="2400"/>
              <a:buNone/>
              <a:defRPr sz="1900"/>
            </a:lvl7pPr>
            <a:lvl8pPr lvl="7" algn="l">
              <a:lnSpc>
                <a:spcPct val="100000"/>
              </a:lnSpc>
              <a:spcBef>
                <a:spcPts val="0"/>
              </a:spcBef>
              <a:spcAft>
                <a:spcPts val="0"/>
              </a:spcAft>
              <a:buClr>
                <a:srgbClr val="000000"/>
              </a:buClr>
              <a:buSzPts val="2400"/>
              <a:buNone/>
              <a:defRPr sz="1900"/>
            </a:lvl8pPr>
            <a:lvl9pPr lvl="8" algn="l">
              <a:lnSpc>
                <a:spcPct val="100000"/>
              </a:lnSpc>
              <a:spcBef>
                <a:spcPts val="0"/>
              </a:spcBef>
              <a:spcAft>
                <a:spcPts val="0"/>
              </a:spcAft>
              <a:buClr>
                <a:srgbClr val="000000"/>
              </a:buClr>
              <a:buSzPts val="2400"/>
              <a:buNone/>
              <a:defRPr sz="1900"/>
            </a:lvl9pPr>
          </a:lstStyle>
          <a:p/>
        </p:txBody>
      </p:sp>
      <p:sp>
        <p:nvSpPr>
          <p:cNvPr id="113" name="Google Shape;113;g26e715f8761_3_16"/>
          <p:cNvSpPr txBox="1"/>
          <p:nvPr>
            <p:ph idx="1" type="body"/>
          </p:nvPr>
        </p:nvSpPr>
        <p:spPr>
          <a:xfrm>
            <a:off x="415599" y="1536633"/>
            <a:ext cx="11360803" cy="4555200"/>
          </a:xfrm>
          <a:prstGeom prst="rect">
            <a:avLst/>
          </a:prstGeom>
          <a:noFill/>
          <a:ln>
            <a:noFill/>
          </a:ln>
        </p:spPr>
        <p:txBody>
          <a:bodyPr anchorCtr="0" anchor="t" bIns="121875" lIns="121875" spcFirstLastPara="1" rIns="121875" wrap="square" tIns="121875">
            <a:normAutofit/>
          </a:bodyPr>
          <a:lstStyle>
            <a:lvl1pPr indent="-381000" lvl="0" marL="457200" algn="l">
              <a:lnSpc>
                <a:spcPct val="115000"/>
              </a:lnSpc>
              <a:spcBef>
                <a:spcPts val="0"/>
              </a:spcBef>
              <a:spcAft>
                <a:spcPts val="0"/>
              </a:spcAft>
              <a:buSzPts val="2400"/>
              <a:buChar char="•"/>
              <a:defRPr sz="1900"/>
            </a:lvl1pPr>
            <a:lvl2pPr indent="-381000" lvl="1" marL="914400" algn="l">
              <a:lnSpc>
                <a:spcPct val="115000"/>
              </a:lnSpc>
              <a:spcBef>
                <a:spcPts val="0"/>
              </a:spcBef>
              <a:spcAft>
                <a:spcPts val="0"/>
              </a:spcAft>
              <a:buSzPts val="2400"/>
              <a:buChar char="•"/>
              <a:defRPr sz="1900"/>
            </a:lvl2pPr>
            <a:lvl3pPr indent="-381000" lvl="2" marL="1371600" algn="l">
              <a:lnSpc>
                <a:spcPct val="115000"/>
              </a:lnSpc>
              <a:spcBef>
                <a:spcPts val="0"/>
              </a:spcBef>
              <a:spcAft>
                <a:spcPts val="0"/>
              </a:spcAft>
              <a:buSzPts val="2400"/>
              <a:buChar char="•"/>
              <a:defRPr sz="1900"/>
            </a:lvl3pPr>
            <a:lvl4pPr indent="-381000" lvl="3" marL="1828800" algn="l">
              <a:lnSpc>
                <a:spcPct val="115000"/>
              </a:lnSpc>
              <a:spcBef>
                <a:spcPts val="0"/>
              </a:spcBef>
              <a:spcAft>
                <a:spcPts val="0"/>
              </a:spcAft>
              <a:buSzPts val="2400"/>
              <a:buChar char="•"/>
              <a:defRPr sz="1900"/>
            </a:lvl4pPr>
            <a:lvl5pPr indent="-381000" lvl="4" marL="2286000" algn="l">
              <a:lnSpc>
                <a:spcPct val="115000"/>
              </a:lnSpc>
              <a:spcBef>
                <a:spcPts val="0"/>
              </a:spcBef>
              <a:spcAft>
                <a:spcPts val="0"/>
              </a:spcAft>
              <a:buSzPts val="2400"/>
              <a:buChar char="•"/>
              <a:defRPr sz="1900"/>
            </a:lvl5pPr>
            <a:lvl6pPr indent="-381000" lvl="5" marL="2743200" algn="l">
              <a:lnSpc>
                <a:spcPct val="115000"/>
              </a:lnSpc>
              <a:spcBef>
                <a:spcPts val="0"/>
              </a:spcBef>
              <a:spcAft>
                <a:spcPts val="0"/>
              </a:spcAft>
              <a:buSzPts val="2400"/>
              <a:buChar char="•"/>
              <a:defRPr sz="1900"/>
            </a:lvl6pPr>
            <a:lvl7pPr indent="-381000" lvl="6" marL="3200400" algn="l">
              <a:lnSpc>
                <a:spcPct val="115000"/>
              </a:lnSpc>
              <a:spcBef>
                <a:spcPts val="0"/>
              </a:spcBef>
              <a:spcAft>
                <a:spcPts val="0"/>
              </a:spcAft>
              <a:buSzPts val="2400"/>
              <a:buChar char="•"/>
              <a:defRPr sz="1900"/>
            </a:lvl7pPr>
            <a:lvl8pPr indent="-381000" lvl="7" marL="3657600" algn="l">
              <a:lnSpc>
                <a:spcPct val="115000"/>
              </a:lnSpc>
              <a:spcBef>
                <a:spcPts val="0"/>
              </a:spcBef>
              <a:spcAft>
                <a:spcPts val="0"/>
              </a:spcAft>
              <a:buSzPts val="2400"/>
              <a:buChar char="•"/>
              <a:defRPr sz="1900"/>
            </a:lvl8pPr>
            <a:lvl9pPr indent="-381000" lvl="8" marL="4114800" algn="l">
              <a:lnSpc>
                <a:spcPct val="115000"/>
              </a:lnSpc>
              <a:spcBef>
                <a:spcPts val="0"/>
              </a:spcBef>
              <a:spcAft>
                <a:spcPts val="0"/>
              </a:spcAft>
              <a:buSzPts val="2400"/>
              <a:buChar char="•"/>
              <a:defRPr sz="1900"/>
            </a:lvl9pPr>
          </a:lstStyle>
          <a:p/>
        </p:txBody>
      </p:sp>
      <p:sp>
        <p:nvSpPr>
          <p:cNvPr id="114" name="Google Shape;114;g26e715f8761_3_16"/>
          <p:cNvSpPr txBox="1"/>
          <p:nvPr>
            <p:ph idx="12" type="sldNum"/>
          </p:nvPr>
        </p:nvSpPr>
        <p:spPr>
          <a:xfrm>
            <a:off x="11579127" y="6267759"/>
            <a:ext cx="449084" cy="424528"/>
          </a:xfrm>
          <a:prstGeom prst="rect">
            <a:avLst/>
          </a:prstGeom>
          <a:noFill/>
          <a:ln>
            <a:noFill/>
          </a:ln>
        </p:spPr>
        <p:txBody>
          <a:bodyPr anchorCtr="0" anchor="ctr" bIns="121875" lIns="121875" spcFirstLastPara="1" rIns="121875" wrap="square" tIns="121875">
            <a:normAutofit/>
          </a:bodyPr>
          <a:lstStyle>
            <a:lvl1pPr indent="0" lvl="0" marL="0" algn="r">
              <a:lnSpc>
                <a:spcPct val="100000"/>
              </a:lnSpc>
              <a:spcBef>
                <a:spcPts val="0"/>
              </a:spcBef>
              <a:spcAft>
                <a:spcPts val="0"/>
              </a:spcAft>
              <a:buClr>
                <a:srgbClr val="585858"/>
              </a:buClr>
              <a:buSzPts val="1300"/>
              <a:buFont typeface="Arial"/>
              <a:buNone/>
              <a:defRPr sz="1300">
                <a:solidFill>
                  <a:srgbClr val="585858"/>
                </a:solidFill>
              </a:defRPr>
            </a:lvl1pPr>
            <a:lvl2pPr indent="0" lvl="1" marL="0" algn="r">
              <a:lnSpc>
                <a:spcPct val="100000"/>
              </a:lnSpc>
              <a:spcBef>
                <a:spcPts val="0"/>
              </a:spcBef>
              <a:spcAft>
                <a:spcPts val="0"/>
              </a:spcAft>
              <a:buClr>
                <a:srgbClr val="585858"/>
              </a:buClr>
              <a:buSzPts val="1300"/>
              <a:buFont typeface="Arial"/>
              <a:buNone/>
              <a:defRPr sz="1300">
                <a:solidFill>
                  <a:srgbClr val="585858"/>
                </a:solidFill>
              </a:defRPr>
            </a:lvl2pPr>
            <a:lvl3pPr indent="0" lvl="2" marL="0" algn="r">
              <a:lnSpc>
                <a:spcPct val="100000"/>
              </a:lnSpc>
              <a:spcBef>
                <a:spcPts val="0"/>
              </a:spcBef>
              <a:spcAft>
                <a:spcPts val="0"/>
              </a:spcAft>
              <a:buClr>
                <a:srgbClr val="585858"/>
              </a:buClr>
              <a:buSzPts val="1300"/>
              <a:buFont typeface="Arial"/>
              <a:buNone/>
              <a:defRPr sz="1300">
                <a:solidFill>
                  <a:srgbClr val="585858"/>
                </a:solidFill>
              </a:defRPr>
            </a:lvl3pPr>
            <a:lvl4pPr indent="0" lvl="3" marL="0" algn="r">
              <a:lnSpc>
                <a:spcPct val="100000"/>
              </a:lnSpc>
              <a:spcBef>
                <a:spcPts val="0"/>
              </a:spcBef>
              <a:spcAft>
                <a:spcPts val="0"/>
              </a:spcAft>
              <a:buClr>
                <a:srgbClr val="585858"/>
              </a:buClr>
              <a:buSzPts val="1300"/>
              <a:buFont typeface="Arial"/>
              <a:buNone/>
              <a:defRPr sz="1300">
                <a:solidFill>
                  <a:srgbClr val="585858"/>
                </a:solidFill>
              </a:defRPr>
            </a:lvl4pPr>
            <a:lvl5pPr indent="0" lvl="4" marL="0" algn="r">
              <a:lnSpc>
                <a:spcPct val="100000"/>
              </a:lnSpc>
              <a:spcBef>
                <a:spcPts val="0"/>
              </a:spcBef>
              <a:spcAft>
                <a:spcPts val="0"/>
              </a:spcAft>
              <a:buClr>
                <a:srgbClr val="585858"/>
              </a:buClr>
              <a:buSzPts val="1300"/>
              <a:buFont typeface="Arial"/>
              <a:buNone/>
              <a:defRPr sz="1300">
                <a:solidFill>
                  <a:srgbClr val="585858"/>
                </a:solidFill>
              </a:defRPr>
            </a:lvl5pPr>
            <a:lvl6pPr indent="0" lvl="5" marL="0" algn="r">
              <a:lnSpc>
                <a:spcPct val="100000"/>
              </a:lnSpc>
              <a:spcBef>
                <a:spcPts val="0"/>
              </a:spcBef>
              <a:spcAft>
                <a:spcPts val="0"/>
              </a:spcAft>
              <a:buClr>
                <a:srgbClr val="585858"/>
              </a:buClr>
              <a:buSzPts val="1300"/>
              <a:buFont typeface="Arial"/>
              <a:buNone/>
              <a:defRPr sz="1300">
                <a:solidFill>
                  <a:srgbClr val="585858"/>
                </a:solidFill>
              </a:defRPr>
            </a:lvl6pPr>
            <a:lvl7pPr indent="0" lvl="6" marL="0" algn="r">
              <a:lnSpc>
                <a:spcPct val="100000"/>
              </a:lnSpc>
              <a:spcBef>
                <a:spcPts val="0"/>
              </a:spcBef>
              <a:spcAft>
                <a:spcPts val="0"/>
              </a:spcAft>
              <a:buClr>
                <a:srgbClr val="585858"/>
              </a:buClr>
              <a:buSzPts val="1300"/>
              <a:buFont typeface="Arial"/>
              <a:buNone/>
              <a:defRPr sz="1300">
                <a:solidFill>
                  <a:srgbClr val="585858"/>
                </a:solidFill>
              </a:defRPr>
            </a:lvl7pPr>
            <a:lvl8pPr indent="0" lvl="7" marL="0" algn="r">
              <a:lnSpc>
                <a:spcPct val="100000"/>
              </a:lnSpc>
              <a:spcBef>
                <a:spcPts val="0"/>
              </a:spcBef>
              <a:spcAft>
                <a:spcPts val="0"/>
              </a:spcAft>
              <a:buClr>
                <a:srgbClr val="585858"/>
              </a:buClr>
              <a:buSzPts val="1300"/>
              <a:buFont typeface="Arial"/>
              <a:buNone/>
              <a:defRPr sz="1300">
                <a:solidFill>
                  <a:srgbClr val="585858"/>
                </a:solidFill>
              </a:defRPr>
            </a:lvl8pPr>
            <a:lvl9pPr indent="0" lvl="8" marL="0" algn="r">
              <a:lnSpc>
                <a:spcPct val="100000"/>
              </a:lnSpc>
              <a:spcBef>
                <a:spcPts val="0"/>
              </a:spcBef>
              <a:spcAft>
                <a:spcPts val="0"/>
              </a:spcAft>
              <a:buClr>
                <a:srgbClr val="585858"/>
              </a:buClr>
              <a:buSzPts val="1300"/>
              <a:buFont typeface="Arial"/>
              <a:buNone/>
              <a:defRPr sz="1300">
                <a:solidFill>
                  <a:srgbClr val="585858"/>
                </a:solidFill>
              </a:defRPr>
            </a:lvl9pPr>
          </a:lstStyle>
          <a:p>
            <a:pPr indent="0" lvl="0" marL="0" rtl="0" algn="r">
              <a:spcBef>
                <a:spcPts val="0"/>
              </a:spcBef>
              <a:spcAft>
                <a:spcPts val="0"/>
              </a:spcAft>
              <a:buNone/>
            </a:pPr>
            <a:fld id="{00000000-1234-1234-1234-123412341234}" type="slidenum">
              <a:rPr lang="en-US"/>
              <a:t>‹#›</a:t>
            </a:fld>
            <a:endParaRPr sz="1900">
              <a:solidFill>
                <a:srgbClr val="7686B4"/>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 name="Shape 24"/>
        <p:cNvGrpSpPr/>
        <p:nvPr/>
      </p:nvGrpSpPr>
      <p:grpSpPr>
        <a:xfrm>
          <a:off x="0" y="0"/>
          <a:ext cx="0" cy="0"/>
          <a:chOff x="0" y="0"/>
          <a:chExt cx="0" cy="0"/>
        </a:xfrm>
      </p:grpSpPr>
      <p:sp>
        <p:nvSpPr>
          <p:cNvPr id="25" name="Google Shape;25;p4"/>
          <p:cNvSpPr/>
          <p:nvPr/>
        </p:nvSpPr>
        <p:spPr>
          <a:xfrm>
            <a:off x="0" y="0"/>
            <a:ext cx="12091386" cy="360203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 name="Google Shape;26;p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 name="Google Shape;2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blue and white logo&#10;&#10;Description automatically generated" id="31" name="Google Shape;31;p4"/>
          <p:cNvPicPr preferRelativeResize="0"/>
          <p:nvPr/>
        </p:nvPicPr>
        <p:blipFill rotWithShape="1">
          <a:blip r:embed="rId2">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32" name="Google Shape;32;p4"/>
          <p:cNvPicPr preferRelativeResize="0"/>
          <p:nvPr/>
        </p:nvPicPr>
        <p:blipFill rotWithShape="1">
          <a:blip r:embed="rId3">
            <a:alphaModFix/>
          </a:blip>
          <a:srcRect b="0" l="0" r="0" t="0"/>
          <a:stretch/>
        </p:blipFill>
        <p:spPr>
          <a:xfrm rot="10800000">
            <a:off x="0" y="5719762"/>
            <a:ext cx="12192000" cy="116421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blue and white logo&#10;&#10;Description automatically generated" id="39" name="Google Shape;39;p5"/>
          <p:cNvPicPr preferRelativeResize="0"/>
          <p:nvPr/>
        </p:nvPicPr>
        <p:blipFill rotWithShape="1">
          <a:blip r:embed="rId2">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40" name="Google Shape;40;p5"/>
          <p:cNvPicPr preferRelativeResize="0"/>
          <p:nvPr/>
        </p:nvPicPr>
        <p:blipFill rotWithShape="1">
          <a:blip r:embed="rId3">
            <a:alphaModFix/>
          </a:blip>
          <a:srcRect b="0" l="0" r="0" t="0"/>
          <a:stretch/>
        </p:blipFill>
        <p:spPr>
          <a:xfrm rot="10800000">
            <a:off x="0" y="5719762"/>
            <a:ext cx="12192000" cy="116421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 name="Shape 41"/>
        <p:cNvGrpSpPr/>
        <p:nvPr/>
      </p:nvGrpSpPr>
      <p:grpSpPr>
        <a:xfrm>
          <a:off x="0" y="0"/>
          <a:ext cx="0" cy="0"/>
          <a:chOff x="0" y="0"/>
          <a:chExt cx="0" cy="0"/>
        </a:xfrm>
      </p:grpSpPr>
      <p:sp>
        <p:nvSpPr>
          <p:cNvPr id="42" name="Google Shape;42;p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686B4"/>
              </a:buClr>
              <a:buSzPts val="2400"/>
              <a:buNone/>
              <a:defRPr sz="2400">
                <a:solidFill>
                  <a:srgbClr val="7686B4"/>
                </a:solidFill>
              </a:defRPr>
            </a:lvl1pPr>
            <a:lvl2pPr indent="-228600" lvl="1" marL="914400" algn="l">
              <a:lnSpc>
                <a:spcPct val="90000"/>
              </a:lnSpc>
              <a:spcBef>
                <a:spcPts val="500"/>
              </a:spcBef>
              <a:spcAft>
                <a:spcPts val="0"/>
              </a:spcAft>
              <a:buClr>
                <a:srgbClr val="7686B4"/>
              </a:buClr>
              <a:buSzPts val="2000"/>
              <a:buNone/>
              <a:defRPr sz="2000">
                <a:solidFill>
                  <a:srgbClr val="7686B4"/>
                </a:solidFill>
              </a:defRPr>
            </a:lvl2pPr>
            <a:lvl3pPr indent="-228600" lvl="2" marL="1371600" algn="l">
              <a:lnSpc>
                <a:spcPct val="90000"/>
              </a:lnSpc>
              <a:spcBef>
                <a:spcPts val="500"/>
              </a:spcBef>
              <a:spcAft>
                <a:spcPts val="0"/>
              </a:spcAft>
              <a:buClr>
                <a:srgbClr val="7686B4"/>
              </a:buClr>
              <a:buSzPts val="1800"/>
              <a:buNone/>
              <a:defRPr sz="1800">
                <a:solidFill>
                  <a:srgbClr val="7686B4"/>
                </a:solidFill>
              </a:defRPr>
            </a:lvl3pPr>
            <a:lvl4pPr indent="-228600" lvl="3" marL="1828800" algn="l">
              <a:lnSpc>
                <a:spcPct val="90000"/>
              </a:lnSpc>
              <a:spcBef>
                <a:spcPts val="500"/>
              </a:spcBef>
              <a:spcAft>
                <a:spcPts val="0"/>
              </a:spcAft>
              <a:buClr>
                <a:srgbClr val="7686B4"/>
              </a:buClr>
              <a:buSzPts val="1600"/>
              <a:buNone/>
              <a:defRPr sz="1600">
                <a:solidFill>
                  <a:srgbClr val="7686B4"/>
                </a:solidFill>
              </a:defRPr>
            </a:lvl4pPr>
            <a:lvl5pPr indent="-228600" lvl="4" marL="2286000" algn="l">
              <a:lnSpc>
                <a:spcPct val="90000"/>
              </a:lnSpc>
              <a:spcBef>
                <a:spcPts val="500"/>
              </a:spcBef>
              <a:spcAft>
                <a:spcPts val="0"/>
              </a:spcAft>
              <a:buClr>
                <a:srgbClr val="7686B4"/>
              </a:buClr>
              <a:buSzPts val="1600"/>
              <a:buNone/>
              <a:defRPr sz="1600">
                <a:solidFill>
                  <a:srgbClr val="7686B4"/>
                </a:solidFill>
              </a:defRPr>
            </a:lvl5pPr>
            <a:lvl6pPr indent="-228600" lvl="5" marL="2743200" algn="l">
              <a:lnSpc>
                <a:spcPct val="90000"/>
              </a:lnSpc>
              <a:spcBef>
                <a:spcPts val="500"/>
              </a:spcBef>
              <a:spcAft>
                <a:spcPts val="0"/>
              </a:spcAft>
              <a:buClr>
                <a:srgbClr val="7686B4"/>
              </a:buClr>
              <a:buSzPts val="1600"/>
              <a:buNone/>
              <a:defRPr sz="1600">
                <a:solidFill>
                  <a:srgbClr val="7686B4"/>
                </a:solidFill>
              </a:defRPr>
            </a:lvl6pPr>
            <a:lvl7pPr indent="-228600" lvl="6" marL="3200400" algn="l">
              <a:lnSpc>
                <a:spcPct val="90000"/>
              </a:lnSpc>
              <a:spcBef>
                <a:spcPts val="500"/>
              </a:spcBef>
              <a:spcAft>
                <a:spcPts val="0"/>
              </a:spcAft>
              <a:buClr>
                <a:srgbClr val="7686B4"/>
              </a:buClr>
              <a:buSzPts val="1600"/>
              <a:buNone/>
              <a:defRPr sz="1600">
                <a:solidFill>
                  <a:srgbClr val="7686B4"/>
                </a:solidFill>
              </a:defRPr>
            </a:lvl7pPr>
            <a:lvl8pPr indent="-228600" lvl="7" marL="3657600" algn="l">
              <a:lnSpc>
                <a:spcPct val="90000"/>
              </a:lnSpc>
              <a:spcBef>
                <a:spcPts val="500"/>
              </a:spcBef>
              <a:spcAft>
                <a:spcPts val="0"/>
              </a:spcAft>
              <a:buClr>
                <a:srgbClr val="7686B4"/>
              </a:buClr>
              <a:buSzPts val="1600"/>
              <a:buNone/>
              <a:defRPr sz="1600">
                <a:solidFill>
                  <a:srgbClr val="7686B4"/>
                </a:solidFill>
              </a:defRPr>
            </a:lvl8pPr>
            <a:lvl9pPr indent="-228600" lvl="8" marL="4114800" algn="l">
              <a:lnSpc>
                <a:spcPct val="90000"/>
              </a:lnSpc>
              <a:spcBef>
                <a:spcPts val="500"/>
              </a:spcBef>
              <a:spcAft>
                <a:spcPts val="0"/>
              </a:spcAft>
              <a:buClr>
                <a:srgbClr val="7686B4"/>
              </a:buClr>
              <a:buSzPts val="1600"/>
              <a:buNone/>
              <a:defRPr sz="1600">
                <a:solidFill>
                  <a:srgbClr val="7686B4"/>
                </a:solidFill>
              </a:defRPr>
            </a:lvl9pPr>
          </a:lstStyle>
          <a:p/>
        </p:txBody>
      </p:sp>
      <p:sp>
        <p:nvSpPr>
          <p:cNvPr id="44" name="Google Shape;44;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blue and white logo&#10;&#10;Description automatically generated" id="47" name="Google Shape;47;p6"/>
          <p:cNvPicPr preferRelativeResize="0"/>
          <p:nvPr/>
        </p:nvPicPr>
        <p:blipFill rotWithShape="1">
          <a:blip r:embed="rId2">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48" name="Google Shape;48;p6"/>
          <p:cNvPicPr preferRelativeResize="0"/>
          <p:nvPr/>
        </p:nvPicPr>
        <p:blipFill rotWithShape="1">
          <a:blip r:embed="rId3">
            <a:alphaModFix/>
          </a:blip>
          <a:srcRect b="0" l="0" r="0" t="0"/>
          <a:stretch/>
        </p:blipFill>
        <p:spPr>
          <a:xfrm rot="10800000">
            <a:off x="0" y="5719762"/>
            <a:ext cx="12192000" cy="116421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blue and white logo&#10;&#10;Description automatically generated" id="58" name="Google Shape;58;p7"/>
          <p:cNvPicPr preferRelativeResize="0"/>
          <p:nvPr/>
        </p:nvPicPr>
        <p:blipFill rotWithShape="1">
          <a:blip r:embed="rId2">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59" name="Google Shape;59;p7"/>
          <p:cNvPicPr preferRelativeResize="0"/>
          <p:nvPr/>
        </p:nvPicPr>
        <p:blipFill rotWithShape="1">
          <a:blip r:embed="rId3">
            <a:alphaModFix/>
          </a:blip>
          <a:srcRect b="0" l="0" r="0" t="0"/>
          <a:stretch/>
        </p:blipFill>
        <p:spPr>
          <a:xfrm rot="10800000">
            <a:off x="0" y="5719762"/>
            <a:ext cx="12192000" cy="116421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blue and white logo&#10;&#10;Description automatically generated" id="65" name="Google Shape;65;p8"/>
          <p:cNvPicPr preferRelativeResize="0"/>
          <p:nvPr/>
        </p:nvPicPr>
        <p:blipFill rotWithShape="1">
          <a:blip r:embed="rId2">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66" name="Google Shape;66;p8"/>
          <p:cNvPicPr preferRelativeResize="0"/>
          <p:nvPr/>
        </p:nvPicPr>
        <p:blipFill rotWithShape="1">
          <a:blip r:embed="rId3">
            <a:alphaModFix/>
          </a:blip>
          <a:srcRect b="0" l="0" r="0" t="0"/>
          <a:stretch/>
        </p:blipFill>
        <p:spPr>
          <a:xfrm rot="10800000">
            <a:off x="0" y="5719762"/>
            <a:ext cx="12192000" cy="116421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blue and white logo&#10;&#10;Description automatically generated" id="71" name="Google Shape;71;p9"/>
          <p:cNvPicPr preferRelativeResize="0"/>
          <p:nvPr/>
        </p:nvPicPr>
        <p:blipFill rotWithShape="1">
          <a:blip r:embed="rId2">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72" name="Google Shape;72;p9"/>
          <p:cNvPicPr preferRelativeResize="0"/>
          <p:nvPr/>
        </p:nvPicPr>
        <p:blipFill rotWithShape="1">
          <a:blip r:embed="rId3">
            <a:alphaModFix/>
          </a:blip>
          <a:srcRect b="0" l="0" r="0" t="0"/>
          <a:stretch/>
        </p:blipFill>
        <p:spPr>
          <a:xfrm rot="10800000">
            <a:off x="0" y="5719762"/>
            <a:ext cx="12192000" cy="116421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3" name="Shape 73"/>
        <p:cNvGrpSpPr/>
        <p:nvPr/>
      </p:nvGrpSpPr>
      <p:grpSpPr>
        <a:xfrm>
          <a:off x="0" y="0"/>
          <a:ext cx="0" cy="0"/>
          <a:chOff x="0" y="0"/>
          <a:chExt cx="0" cy="0"/>
        </a:xfrm>
      </p:grpSpPr>
      <p:sp>
        <p:nvSpPr>
          <p:cNvPr id="74" name="Google Shape;74;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6" name="Google Shape;76;p1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7" name="Google Shape;77;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blue and white logo&#10;&#10;Description automatically generated" id="80" name="Google Shape;80;p10"/>
          <p:cNvPicPr preferRelativeResize="0"/>
          <p:nvPr/>
        </p:nvPicPr>
        <p:blipFill rotWithShape="1">
          <a:blip r:embed="rId2">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81" name="Google Shape;81;p10"/>
          <p:cNvPicPr preferRelativeResize="0"/>
          <p:nvPr/>
        </p:nvPicPr>
        <p:blipFill rotWithShape="1">
          <a:blip r:embed="rId3">
            <a:alphaModFix/>
          </a:blip>
          <a:srcRect b="0" l="0" r="0" t="0"/>
          <a:stretch/>
        </p:blipFill>
        <p:spPr>
          <a:xfrm rot="10800000">
            <a:off x="0" y="5719762"/>
            <a:ext cx="12192000" cy="116421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2" name="Shape 82"/>
        <p:cNvGrpSpPr/>
        <p:nvPr/>
      </p:nvGrpSpPr>
      <p:grpSpPr>
        <a:xfrm>
          <a:off x="0" y="0"/>
          <a:ext cx="0" cy="0"/>
          <a:chOff x="0" y="0"/>
          <a:chExt cx="0" cy="0"/>
        </a:xfrm>
      </p:grpSpPr>
      <p:sp>
        <p:nvSpPr>
          <p:cNvPr id="83" name="Google Shape;83;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1"/>
          <p:cNvSpPr/>
          <p:nvPr>
            <p:ph idx="2" type="pic"/>
          </p:nvPr>
        </p:nvSpPr>
        <p:spPr>
          <a:xfrm>
            <a:off x="5183188" y="987425"/>
            <a:ext cx="6172200" cy="4873625"/>
          </a:xfrm>
          <a:prstGeom prst="rect">
            <a:avLst/>
          </a:prstGeom>
          <a:noFill/>
          <a:ln>
            <a:noFill/>
          </a:ln>
        </p:spPr>
      </p:sp>
      <p:sp>
        <p:nvSpPr>
          <p:cNvPr id="85" name="Google Shape;85;p1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6" name="Google Shape;86;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blue and white logo&#10;&#10;Description automatically generated" id="89" name="Google Shape;89;p11"/>
          <p:cNvPicPr preferRelativeResize="0"/>
          <p:nvPr/>
        </p:nvPicPr>
        <p:blipFill rotWithShape="1">
          <a:blip r:embed="rId2">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90" name="Google Shape;90;p11"/>
          <p:cNvPicPr preferRelativeResize="0"/>
          <p:nvPr/>
        </p:nvPicPr>
        <p:blipFill rotWithShape="1">
          <a:blip r:embed="rId3">
            <a:alphaModFix/>
          </a:blip>
          <a:srcRect b="0" l="0" r="0" t="0"/>
          <a:stretch/>
        </p:blipFill>
        <p:spPr>
          <a:xfrm rot="10800000">
            <a:off x="0" y="5719762"/>
            <a:ext cx="12192000" cy="116421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686B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686B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686B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hyperlink" Target="https://insideclimatenews.org/news/22052023/colorado-fracking-wastewater-drought/" TargetMode="External"/><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s://ecmc.state.co.us/permits4.html#/CAP" TargetMode="External"/><Relationship Id="rId6" Type="http://schemas.openxmlformats.org/officeDocument/2006/relationships/hyperlink" Target="mailto:citycouncil@auroragov.org" TargetMode="External"/><Relationship Id="rId7" Type="http://schemas.openxmlformats.org/officeDocument/2006/relationships/hyperlink" Target="mailto:commissioners@arapahoegov.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hyperlink" Target="https://www.hg.org/attorney/sparkman-and-foote-llp/84176" TargetMode="External"/><Relationship Id="rId4" Type="http://schemas.openxmlformats.org/officeDocument/2006/relationships/hyperlink" Target="https://www.hg.org/attorney/sparkman-and-foote-llp/84176" TargetMode="External"/><Relationship Id="rId5" Type="http://schemas.openxmlformats.org/officeDocument/2006/relationships/image" Target="../media/image2.png"/><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hyperlink" Target="https://www.hg.org/attorney/sparkman-and-foote-llp/84176" TargetMode="External"/><Relationship Id="rId4" Type="http://schemas.openxmlformats.org/officeDocument/2006/relationships/image" Target="../media/image2.png"/><Relationship Id="rId5"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hyperlink" Target="http://drive.google.com/file/d/1Ucf0TUxcZdkqx2ifVZmLTsU0eQBHukTR/view" TargetMode="External"/><Relationship Id="rId4" Type="http://schemas.openxmlformats.org/officeDocument/2006/relationships/image" Target="../media/image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hyperlink" Target="http://drive.google.com/file/d/13FH69BVu16_iWWhrY1_QDl8JZiHpbJWl/view" TargetMode="External"/><Relationship Id="rId4" Type="http://schemas.openxmlformats.org/officeDocument/2006/relationships/image" Target="../media/image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hyperlink" Target="https://www.hg.org/attorney/sparkman-and-foote-llp/84176" TargetMode="External"/><Relationship Id="rId4" Type="http://schemas.openxmlformats.org/officeDocument/2006/relationships/image" Target="../media/image2.png"/><Relationship Id="rId5"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hyperlink" Target="https://www.pca.state.mn.us/pollutants-and-contaminants/volatile-organic-compounds-vocs#:~:text=and%20environmental%20concerns-,Exposure%20to%20VOC%20vapors%20can%20cause%20a%20variety%20of%20health,kidneys,%20or%20central%20nervous%20system" TargetMode="External"/><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hyperlink" Target="https://ehp.niehs.nih.gov/doi/10.1289/EHP11982" TargetMode="External"/><Relationship Id="rId4" Type="http://schemas.openxmlformats.org/officeDocument/2006/relationships/hyperlink" Target="https://iopscience.iop.org/article/10.1088/2752-5309/acc886/pdf" TargetMode="External"/><Relationship Id="rId5" Type="http://schemas.openxmlformats.org/officeDocument/2006/relationships/image" Target="../media/image2.png"/><Relationship Id="rId6"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hyperlink" Target="https://www.nrdc.org/sites/default/files/fracking-drinking-water-fs.pdf" TargetMode="External"/><Relationship Id="rId4" Type="http://schemas.openxmlformats.org/officeDocument/2006/relationships/hyperlink" Target="http://www.nrdc.org/stories/fracking-101#what-is" TargetMode="External"/><Relationship Id="rId5" Type="http://schemas.openxmlformats.org/officeDocument/2006/relationships/image" Target="../media/image2.png"/><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1"/>
          <p:cNvPicPr preferRelativeResize="0"/>
          <p:nvPr/>
        </p:nvPicPr>
        <p:blipFill rotWithShape="1">
          <a:blip r:embed="rId3">
            <a:alphaModFix/>
          </a:blip>
          <a:srcRect b="0" l="0" r="0" t="0"/>
          <a:stretch/>
        </p:blipFill>
        <p:spPr>
          <a:xfrm>
            <a:off x="1099075" y="119300"/>
            <a:ext cx="5828850" cy="5777056"/>
          </a:xfrm>
          <a:prstGeom prst="rect">
            <a:avLst/>
          </a:prstGeom>
          <a:noFill/>
          <a:ln>
            <a:noFill/>
          </a:ln>
        </p:spPr>
      </p:pic>
      <p:grpSp>
        <p:nvGrpSpPr>
          <p:cNvPr id="121" name="Google Shape;121;p1"/>
          <p:cNvGrpSpPr/>
          <p:nvPr/>
        </p:nvGrpSpPr>
        <p:grpSpPr>
          <a:xfrm>
            <a:off x="7521225" y="1403704"/>
            <a:ext cx="2817400" cy="2110575"/>
            <a:chOff x="8236150" y="1505992"/>
            <a:chExt cx="2817400" cy="2110575"/>
          </a:xfrm>
        </p:grpSpPr>
        <p:sp>
          <p:nvSpPr>
            <p:cNvPr id="122" name="Google Shape;122;p1"/>
            <p:cNvSpPr txBox="1"/>
            <p:nvPr/>
          </p:nvSpPr>
          <p:spPr>
            <a:xfrm>
              <a:off x="8236150" y="1505992"/>
              <a:ext cx="2532600" cy="103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chemeClr val="dk1"/>
                  </a:solidFill>
                  <a:latin typeface="Arial"/>
                  <a:ea typeface="Arial"/>
                  <a:cs typeface="Arial"/>
                  <a:sym typeface="Arial"/>
                </a:rPr>
                <a:t>TOWN</a:t>
              </a:r>
              <a:endParaRPr b="1" i="0" sz="6000" u="none" cap="none" strike="noStrike">
                <a:solidFill>
                  <a:schemeClr val="dk1"/>
                </a:solidFill>
                <a:latin typeface="Arial"/>
                <a:ea typeface="Arial"/>
                <a:cs typeface="Arial"/>
                <a:sym typeface="Arial"/>
              </a:endParaRPr>
            </a:p>
          </p:txBody>
        </p:sp>
        <p:sp>
          <p:nvSpPr>
            <p:cNvPr id="123" name="Google Shape;123;p1"/>
            <p:cNvSpPr txBox="1"/>
            <p:nvPr/>
          </p:nvSpPr>
          <p:spPr>
            <a:xfrm>
              <a:off x="8836550" y="2584567"/>
              <a:ext cx="2217000" cy="103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chemeClr val="dk1"/>
                  </a:solidFill>
                  <a:latin typeface="Arial"/>
                  <a:ea typeface="Arial"/>
                  <a:cs typeface="Arial"/>
                  <a:sym typeface="Arial"/>
                </a:rPr>
                <a:t>HALL</a:t>
              </a:r>
              <a:endParaRPr b="1" i="0" sz="6000" u="none" cap="none" strike="noStrike">
                <a:solidFill>
                  <a:schemeClr val="dk1"/>
                </a:solidFill>
                <a:latin typeface="Arial"/>
                <a:ea typeface="Arial"/>
                <a:cs typeface="Arial"/>
                <a:sym typeface="Arial"/>
              </a:endParaRPr>
            </a:p>
          </p:txBody>
        </p:sp>
      </p:grpSp>
      <p:sp>
        <p:nvSpPr>
          <p:cNvPr id="124" name="Google Shape;124;p1"/>
          <p:cNvSpPr txBox="1"/>
          <p:nvPr/>
        </p:nvSpPr>
        <p:spPr>
          <a:xfrm rot="5400000">
            <a:off x="9480525" y="2121500"/>
            <a:ext cx="4679400" cy="67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Arial"/>
                <a:ea typeface="Arial"/>
                <a:cs typeface="Arial"/>
                <a:sym typeface="Arial"/>
              </a:rPr>
              <a:t>APRIL 13, 2024</a:t>
            </a:r>
            <a:endParaRPr b="1" i="0" sz="3600" u="none" cap="none" strike="noStrike">
              <a:solidFill>
                <a:schemeClr val="accent1"/>
              </a:solidFill>
              <a:latin typeface="Arial"/>
              <a:ea typeface="Arial"/>
              <a:cs typeface="Arial"/>
              <a:sym typeface="Arial"/>
            </a:endParaRPr>
          </a:p>
        </p:txBody>
      </p:sp>
      <p:sp>
        <p:nvSpPr>
          <p:cNvPr id="125" name="Google Shape;125;p1"/>
          <p:cNvSpPr txBox="1"/>
          <p:nvPr/>
        </p:nvSpPr>
        <p:spPr>
          <a:xfrm>
            <a:off x="-42420" y="6293175"/>
            <a:ext cx="7155300" cy="60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accent1"/>
                </a:solidFill>
                <a:latin typeface="Arial"/>
                <a:ea typeface="Arial"/>
                <a:cs typeface="Arial"/>
                <a:sym typeface="Arial"/>
              </a:rPr>
              <a:t>SOUTHSHORE LIGHTHOUSE</a:t>
            </a:r>
            <a:endParaRPr b="1" i="0" sz="3000" u="none" cap="none" strike="noStrike">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descr="A blue and white logo&#10;&#10;Description automatically generated" id="195" name="Google Shape;195;g26e715f8761_3_50"/>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sp>
        <p:nvSpPr>
          <p:cNvPr id="196" name="Google Shape;196;g26e715f8761_3_50"/>
          <p:cNvSpPr txBox="1"/>
          <p:nvPr>
            <p:ph type="title"/>
          </p:nvPr>
        </p:nvSpPr>
        <p:spPr>
          <a:xfrm>
            <a:off x="415599" y="593367"/>
            <a:ext cx="11360803" cy="763601"/>
          </a:xfrm>
          <a:prstGeom prst="rect">
            <a:avLst/>
          </a:prstGeom>
          <a:noFill/>
          <a:ln>
            <a:noFill/>
          </a:ln>
        </p:spPr>
        <p:txBody>
          <a:bodyPr anchorCtr="0" anchor="t" bIns="121875" lIns="121875" spcFirstLastPara="1" rIns="121875" wrap="square" tIns="121875">
            <a:normAutofit/>
          </a:bodyPr>
          <a:lstStyle/>
          <a:p>
            <a:pPr indent="0" lvl="0" marL="0" marR="0" rtl="0" algn="l">
              <a:lnSpc>
                <a:spcPct val="100000"/>
              </a:lnSpc>
              <a:spcBef>
                <a:spcPts val="0"/>
              </a:spcBef>
              <a:spcAft>
                <a:spcPts val="0"/>
              </a:spcAft>
              <a:buClr>
                <a:srgbClr val="000000"/>
              </a:buClr>
              <a:buSzPts val="3300"/>
              <a:buFont typeface="Arial"/>
              <a:buNone/>
            </a:pPr>
            <a:r>
              <a:rPr lang="en-US" sz="3300"/>
              <a:t>General Risks of Fracking on Community Health</a:t>
            </a:r>
            <a:endParaRPr sz="1900"/>
          </a:p>
        </p:txBody>
      </p:sp>
      <p:sp>
        <p:nvSpPr>
          <p:cNvPr id="197" name="Google Shape;197;g26e715f8761_3_50"/>
          <p:cNvSpPr txBox="1"/>
          <p:nvPr>
            <p:ph idx="1" type="body"/>
          </p:nvPr>
        </p:nvSpPr>
        <p:spPr>
          <a:xfrm>
            <a:off x="415600" y="1536627"/>
            <a:ext cx="11360700" cy="3995400"/>
          </a:xfrm>
          <a:prstGeom prst="rect">
            <a:avLst/>
          </a:prstGeom>
          <a:noFill/>
          <a:ln>
            <a:noFill/>
          </a:ln>
        </p:spPr>
        <p:txBody>
          <a:bodyPr anchorCtr="0" anchor="t" bIns="121875" lIns="121875" spcFirstLastPara="1" rIns="121875" wrap="square" tIns="121875">
            <a:noAutofit/>
          </a:bodyPr>
          <a:lstStyle/>
          <a:p>
            <a:pPr indent="-444500" lvl="0" marL="609600" rtl="0" algn="l">
              <a:lnSpc>
                <a:spcPct val="92000"/>
              </a:lnSpc>
              <a:spcBef>
                <a:spcPts val="0"/>
              </a:spcBef>
              <a:spcAft>
                <a:spcPts val="0"/>
              </a:spcAft>
              <a:buSzPts val="2000"/>
              <a:buChar char="•"/>
            </a:pPr>
            <a:r>
              <a:rPr lang="en-US" sz="2000"/>
              <a:t>Water Consumption (Save the Aurora Reservoir)</a:t>
            </a:r>
            <a:endParaRPr sz="2000"/>
          </a:p>
          <a:p>
            <a:pPr indent="-444500" lvl="1" marL="1219200" rtl="0" algn="l">
              <a:lnSpc>
                <a:spcPct val="92000"/>
              </a:lnSpc>
              <a:spcBef>
                <a:spcPts val="0"/>
              </a:spcBef>
              <a:spcAft>
                <a:spcPts val="0"/>
              </a:spcAft>
              <a:buSzPts val="2000"/>
              <a:buChar char="•"/>
            </a:pPr>
            <a:r>
              <a:rPr lang="en-US" sz="2000"/>
              <a:t>Fracking fluid is 97% water</a:t>
            </a:r>
            <a:endParaRPr sz="2000"/>
          </a:p>
          <a:p>
            <a:pPr indent="-444500" lvl="1" marL="1219200" rtl="0" algn="l">
              <a:lnSpc>
                <a:spcPct val="92000"/>
              </a:lnSpc>
              <a:spcBef>
                <a:spcPts val="0"/>
              </a:spcBef>
              <a:spcAft>
                <a:spcPts val="0"/>
              </a:spcAft>
              <a:buSzPts val="2000"/>
              <a:buChar char="•"/>
            </a:pPr>
            <a:r>
              <a:rPr lang="en-US" sz="2000"/>
              <a:t>Fracking consumes a massive amount of water. </a:t>
            </a:r>
            <a:endParaRPr sz="2000"/>
          </a:p>
          <a:p>
            <a:pPr indent="-444500" lvl="1" marL="1219200" rtl="0" algn="l">
              <a:lnSpc>
                <a:spcPct val="92000"/>
              </a:lnSpc>
              <a:spcBef>
                <a:spcPts val="0"/>
              </a:spcBef>
              <a:spcAft>
                <a:spcPts val="0"/>
              </a:spcAft>
              <a:buSzPts val="2000"/>
              <a:buChar char="•"/>
            </a:pPr>
            <a:r>
              <a:rPr lang="en-US" sz="2000"/>
              <a:t>In the United States, the average can run between 1.5 million and 9.7 million gallons of water to frack a single well, according to the USGS.</a:t>
            </a:r>
            <a:endParaRPr sz="2000"/>
          </a:p>
          <a:p>
            <a:pPr indent="-444500" lvl="1" marL="1219200" rtl="0" algn="l">
              <a:lnSpc>
                <a:spcPct val="92000"/>
              </a:lnSpc>
              <a:spcBef>
                <a:spcPts val="0"/>
              </a:spcBef>
              <a:spcAft>
                <a:spcPts val="0"/>
              </a:spcAft>
              <a:buSzPts val="2000"/>
              <a:buChar char="•"/>
            </a:pPr>
            <a:r>
              <a:rPr lang="en-US" sz="2000"/>
              <a:t>Fracking operations can strain resources in areas where freshwater supplies for drinking, irrigation, and aquatic ecosystems are scarce.</a:t>
            </a:r>
            <a:endParaRPr sz="2000"/>
          </a:p>
          <a:p>
            <a:pPr indent="-444500" lvl="1" marL="1219200" rtl="0" algn="l">
              <a:lnSpc>
                <a:spcPct val="92000"/>
              </a:lnSpc>
              <a:spcBef>
                <a:spcPts val="0"/>
              </a:spcBef>
              <a:spcAft>
                <a:spcPts val="0"/>
              </a:spcAft>
              <a:buSzPts val="2000"/>
              <a:buChar char="•"/>
            </a:pPr>
            <a:r>
              <a:rPr lang="en-US" sz="2000"/>
              <a:t>Water used for fracturing is too contaminated to return to its source without extensive treatment and so typically is disposed of deep underground, where it is removed from the freshwater cycle.</a:t>
            </a:r>
            <a:endParaRPr sz="2000"/>
          </a:p>
          <a:p>
            <a:pPr indent="-444500" lvl="0" marL="609600" rtl="0" algn="l">
              <a:lnSpc>
                <a:spcPct val="92000"/>
              </a:lnSpc>
              <a:spcBef>
                <a:spcPts val="0"/>
              </a:spcBef>
              <a:spcAft>
                <a:spcPts val="0"/>
              </a:spcAft>
              <a:buSzPts val="2000"/>
              <a:buChar char="•"/>
            </a:pPr>
            <a:r>
              <a:rPr lang="en-US" sz="2000"/>
              <a:t>The Lowry CAP will have 166 wells and use ~3.5bn gallons of water! (Save the Aurora Reservoir)</a:t>
            </a:r>
            <a:endParaRPr sz="2000"/>
          </a:p>
          <a:p>
            <a:pPr indent="-444500" lvl="1" marL="1219200" rtl="0" algn="l">
              <a:lnSpc>
                <a:spcPct val="92000"/>
              </a:lnSpc>
              <a:spcBef>
                <a:spcPts val="0"/>
              </a:spcBef>
              <a:spcAft>
                <a:spcPts val="0"/>
              </a:spcAft>
              <a:buSzPts val="2000"/>
              <a:buChar char="•"/>
            </a:pPr>
            <a:r>
              <a:rPr lang="en-US" sz="2000"/>
              <a:t>The Aurora Reservoir holds roughly 10.4 billion gallons</a:t>
            </a:r>
            <a:endParaRPr sz="2000"/>
          </a:p>
          <a:p>
            <a:pPr indent="-444500" lvl="1" marL="1219200" rtl="0" algn="l">
              <a:lnSpc>
                <a:spcPct val="92000"/>
              </a:lnSpc>
              <a:spcBef>
                <a:spcPts val="0"/>
              </a:spcBef>
              <a:spcAft>
                <a:spcPts val="0"/>
              </a:spcAft>
              <a:buSzPts val="2000"/>
              <a:buChar char="•"/>
            </a:pPr>
            <a:r>
              <a:rPr lang="en-US" sz="2000"/>
              <a:t>Civitas uses more than the industry average using 21 million gallons per well</a:t>
            </a:r>
            <a:endParaRPr sz="2000"/>
          </a:p>
        </p:txBody>
      </p:sp>
      <p:pic>
        <p:nvPicPr>
          <p:cNvPr descr="A blue and black rectangle&#10;&#10;Description automatically generated" id="198" name="Google Shape;198;g26e715f8761_3_50"/>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descr="A blue and white logo&#10;&#10;Description automatically generated" id="203" name="Google Shape;203;g26e715f8761_3_55"/>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sp>
        <p:nvSpPr>
          <p:cNvPr id="204" name="Google Shape;204;g26e715f8761_3_55"/>
          <p:cNvSpPr txBox="1"/>
          <p:nvPr>
            <p:ph type="title"/>
          </p:nvPr>
        </p:nvSpPr>
        <p:spPr>
          <a:xfrm>
            <a:off x="415599" y="593367"/>
            <a:ext cx="11360803" cy="763601"/>
          </a:xfrm>
          <a:prstGeom prst="rect">
            <a:avLst/>
          </a:prstGeom>
          <a:noFill/>
          <a:ln>
            <a:noFill/>
          </a:ln>
        </p:spPr>
        <p:txBody>
          <a:bodyPr anchorCtr="0" anchor="t" bIns="121875" lIns="121875" spcFirstLastPara="1" rIns="121875" wrap="square" tIns="121875">
            <a:normAutofit/>
          </a:bodyPr>
          <a:lstStyle/>
          <a:p>
            <a:pPr indent="0" lvl="0" marL="0" marR="0" rtl="0" algn="l">
              <a:lnSpc>
                <a:spcPct val="100000"/>
              </a:lnSpc>
              <a:spcBef>
                <a:spcPts val="0"/>
              </a:spcBef>
              <a:spcAft>
                <a:spcPts val="0"/>
              </a:spcAft>
              <a:buClr>
                <a:srgbClr val="000000"/>
              </a:buClr>
              <a:buSzPts val="3300"/>
              <a:buFont typeface="Arial"/>
              <a:buNone/>
            </a:pPr>
            <a:r>
              <a:rPr lang="en-US" sz="3300"/>
              <a:t>Just the Facts</a:t>
            </a:r>
            <a:endParaRPr sz="1900"/>
          </a:p>
        </p:txBody>
      </p:sp>
      <p:sp>
        <p:nvSpPr>
          <p:cNvPr id="205" name="Google Shape;205;g26e715f8761_3_55"/>
          <p:cNvSpPr txBox="1"/>
          <p:nvPr>
            <p:ph idx="1" type="body"/>
          </p:nvPr>
        </p:nvSpPr>
        <p:spPr>
          <a:xfrm>
            <a:off x="415599" y="1536633"/>
            <a:ext cx="11360803" cy="4555200"/>
          </a:xfrm>
          <a:prstGeom prst="rect">
            <a:avLst/>
          </a:prstGeom>
          <a:noFill/>
          <a:ln>
            <a:noFill/>
          </a:ln>
        </p:spPr>
        <p:txBody>
          <a:bodyPr anchorCtr="0" anchor="t" bIns="121875" lIns="121875" spcFirstLastPara="1" rIns="121875" wrap="square" tIns="121875">
            <a:normAutofit/>
          </a:bodyPr>
          <a:lstStyle/>
          <a:p>
            <a:pPr indent="0" lvl="0" marL="0" rtl="0" algn="l">
              <a:lnSpc>
                <a:spcPct val="115000"/>
              </a:lnSpc>
              <a:spcBef>
                <a:spcPts val="0"/>
              </a:spcBef>
              <a:spcAft>
                <a:spcPts val="0"/>
              </a:spcAft>
              <a:buSzPts val="1700"/>
              <a:buNone/>
            </a:pPr>
            <a:r>
              <a:rPr lang="en-US" sz="1700">
                <a:solidFill>
                  <a:srgbClr val="2B2B2B"/>
                </a:solidFill>
                <a:latin typeface="Trebuchet MS"/>
                <a:ea typeface="Trebuchet MS"/>
                <a:cs typeface="Trebuchet MS"/>
                <a:sym typeface="Trebuchet MS"/>
              </a:rPr>
              <a:t>A 2023 report from FracTracker Alliance found that Colorado oil and gas fracking companies </a:t>
            </a:r>
            <a:r>
              <a:rPr lang="en-US" sz="1900" u="sng">
                <a:solidFill>
                  <a:schemeClr val="accent5"/>
                </a:solidFill>
                <a:hlinkClick r:id="rId4">
                  <a:extLst>
                    <a:ext uri="{A12FA001-AC4F-418D-AE19-62706E023703}">
                      <ahyp:hlinkClr val="tx"/>
                    </a:ext>
                  </a:extLst>
                </a:hlinkClick>
              </a:rPr>
              <a:t>doubled their use of fresh water</a:t>
            </a:r>
            <a:r>
              <a:rPr lang="en-US" sz="1700">
                <a:solidFill>
                  <a:srgbClr val="2B2B2B"/>
                </a:solidFill>
                <a:latin typeface="Trebuchet MS"/>
                <a:ea typeface="Trebuchet MS"/>
                <a:cs typeface="Trebuchet MS"/>
                <a:sym typeface="Trebuchet MS"/>
              </a:rPr>
              <a:t> over the last 10 years (from 5 billion gallons in 2013 to more than 10 billion gallons in 2022). Water used per well went from an </a:t>
            </a:r>
            <a:r>
              <a:rPr b="1" lang="en-US" sz="1900"/>
              <a:t>average of 2.7 million gallons to 10.9 million gallons </a:t>
            </a:r>
            <a:r>
              <a:rPr lang="en-US" sz="1700">
                <a:solidFill>
                  <a:srgbClr val="2B2B2B"/>
                </a:solidFill>
                <a:latin typeface="Trebuchet MS"/>
                <a:ea typeface="Trebuchet MS"/>
                <a:cs typeface="Trebuchet MS"/>
                <a:sym typeface="Trebuchet MS"/>
              </a:rPr>
              <a:t>during that period. </a:t>
            </a:r>
            <a:endParaRPr sz="1700">
              <a:solidFill>
                <a:srgbClr val="2B2B2B"/>
              </a:solidFill>
              <a:latin typeface="Trebuchet MS"/>
              <a:ea typeface="Trebuchet MS"/>
              <a:cs typeface="Trebuchet MS"/>
              <a:sym typeface="Trebuchet MS"/>
            </a:endParaRPr>
          </a:p>
          <a:p>
            <a:pPr indent="0" lvl="0" marL="0" rtl="0" algn="l">
              <a:lnSpc>
                <a:spcPct val="115000"/>
              </a:lnSpc>
              <a:spcBef>
                <a:spcPts val="0"/>
              </a:spcBef>
              <a:spcAft>
                <a:spcPts val="0"/>
              </a:spcAft>
              <a:buSzPts val="1700"/>
              <a:buNone/>
            </a:pPr>
            <a:r>
              <a:rPr b="1" lang="en-US"/>
              <a:t>	Civitas is planning to average 21 million gallons per well - well above the average</a:t>
            </a:r>
            <a:endParaRPr b="1"/>
          </a:p>
          <a:p>
            <a:pPr indent="0" lvl="0" marL="0" rtl="0" algn="l">
              <a:lnSpc>
                <a:spcPct val="115000"/>
              </a:lnSpc>
              <a:spcBef>
                <a:spcPts val="0"/>
              </a:spcBef>
              <a:spcAft>
                <a:spcPts val="0"/>
              </a:spcAft>
              <a:buSzPts val="1700"/>
              <a:buNone/>
            </a:pPr>
            <a:r>
              <a:rPr b="1" lang="en-US" sz="1900"/>
              <a:t>This water is permanently removed from the hydrological cycle,</a:t>
            </a:r>
            <a:r>
              <a:rPr lang="en-US" sz="1700">
                <a:solidFill>
                  <a:srgbClr val="2B2B2B"/>
                </a:solidFill>
                <a:latin typeface="Trebuchet MS"/>
                <a:ea typeface="Trebuchet MS"/>
                <a:cs typeface="Trebuchet MS"/>
                <a:sym typeface="Trebuchet MS"/>
              </a:rPr>
              <a:t> a dangerous trend in times of increasing and severe drought. </a:t>
            </a:r>
            <a:endParaRPr sz="1700">
              <a:solidFill>
                <a:srgbClr val="2B2B2B"/>
              </a:solidFill>
              <a:latin typeface="Trebuchet MS"/>
              <a:ea typeface="Trebuchet MS"/>
              <a:cs typeface="Trebuchet MS"/>
              <a:sym typeface="Trebuchet MS"/>
            </a:endParaRPr>
          </a:p>
          <a:p>
            <a:pPr indent="0" lvl="0" marL="0" rtl="0" algn="l">
              <a:lnSpc>
                <a:spcPct val="115000"/>
              </a:lnSpc>
              <a:spcBef>
                <a:spcPts val="0"/>
              </a:spcBef>
              <a:spcAft>
                <a:spcPts val="0"/>
              </a:spcAft>
              <a:buSzPts val="1700"/>
              <a:buNone/>
            </a:pPr>
            <a:r>
              <a:t/>
            </a:r>
            <a:endParaRPr sz="1700">
              <a:solidFill>
                <a:srgbClr val="2B2B2B"/>
              </a:solidFill>
              <a:latin typeface="Trebuchet MS"/>
              <a:ea typeface="Trebuchet MS"/>
              <a:cs typeface="Trebuchet MS"/>
              <a:sym typeface="Trebuchet MS"/>
            </a:endParaRPr>
          </a:p>
          <a:p>
            <a:pPr indent="0" lvl="0" marL="0" rtl="0" algn="l">
              <a:lnSpc>
                <a:spcPct val="115000"/>
              </a:lnSpc>
              <a:spcBef>
                <a:spcPts val="0"/>
              </a:spcBef>
              <a:spcAft>
                <a:spcPts val="0"/>
              </a:spcAft>
              <a:buSzPts val="1700"/>
              <a:buNone/>
            </a:pPr>
            <a:r>
              <a:rPr lang="en-US" sz="1700">
                <a:solidFill>
                  <a:srgbClr val="2B2B2B"/>
                </a:solidFill>
                <a:latin typeface="Trebuchet MS"/>
                <a:ea typeface="Trebuchet MS"/>
                <a:cs typeface="Trebuchet MS"/>
                <a:sym typeface="Trebuchet MS"/>
              </a:rPr>
              <a:t>The water for the CAP will mostly come from Barr Lake, a privately owned reservoir, and the </a:t>
            </a:r>
            <a:r>
              <a:rPr lang="en-US" sz="1700">
                <a:solidFill>
                  <a:srgbClr val="2B2B2B"/>
                </a:solidFill>
                <a:latin typeface="Trebuchet MS"/>
                <a:ea typeface="Trebuchet MS"/>
                <a:cs typeface="Trebuchet MS"/>
                <a:sym typeface="Trebuchet MS"/>
              </a:rPr>
              <a:t>centerpiece</a:t>
            </a:r>
            <a:r>
              <a:rPr lang="en-US" sz="1700">
                <a:solidFill>
                  <a:srgbClr val="2B2B2B"/>
                </a:solidFill>
                <a:latin typeface="Trebuchet MS"/>
                <a:ea typeface="Trebuchet MS"/>
                <a:cs typeface="Trebuchet MS"/>
                <a:sym typeface="Trebuchet MS"/>
              </a:rPr>
              <a:t> of Barr Lake State Park.  </a:t>
            </a:r>
            <a:endParaRPr sz="1700">
              <a:solidFill>
                <a:srgbClr val="2B2B2B"/>
              </a:solidFill>
              <a:latin typeface="Trebuchet MS"/>
              <a:ea typeface="Trebuchet MS"/>
              <a:cs typeface="Trebuchet MS"/>
              <a:sym typeface="Trebuchet MS"/>
            </a:endParaRPr>
          </a:p>
          <a:p>
            <a:pPr indent="0" lvl="0" marL="0" rtl="0" algn="l">
              <a:lnSpc>
                <a:spcPct val="115000"/>
              </a:lnSpc>
              <a:spcBef>
                <a:spcPts val="0"/>
              </a:spcBef>
              <a:spcAft>
                <a:spcPts val="0"/>
              </a:spcAft>
              <a:buSzPts val="1700"/>
              <a:buNone/>
            </a:pPr>
            <a:r>
              <a:t/>
            </a:r>
            <a:endParaRPr sz="1700">
              <a:solidFill>
                <a:srgbClr val="2B2B2B"/>
              </a:solidFill>
              <a:latin typeface="Trebuchet MS"/>
              <a:ea typeface="Trebuchet MS"/>
              <a:cs typeface="Trebuchet MS"/>
              <a:sym typeface="Trebuchet MS"/>
            </a:endParaRPr>
          </a:p>
          <a:p>
            <a:pPr indent="0" lvl="0" marL="0" rtl="0" algn="l">
              <a:lnSpc>
                <a:spcPct val="115000"/>
              </a:lnSpc>
              <a:spcBef>
                <a:spcPts val="0"/>
              </a:spcBef>
              <a:spcAft>
                <a:spcPts val="0"/>
              </a:spcAft>
              <a:buSzPts val="1700"/>
              <a:buNone/>
            </a:pPr>
            <a:r>
              <a:rPr lang="en-US" sz="1700">
                <a:solidFill>
                  <a:srgbClr val="2B2B2B"/>
                </a:solidFill>
                <a:latin typeface="Trebuchet MS"/>
                <a:ea typeface="Trebuchet MS"/>
                <a:cs typeface="Trebuchet MS"/>
                <a:sym typeface="Trebuchet MS"/>
              </a:rPr>
              <a:t>Produced water will be trucked </a:t>
            </a:r>
            <a:r>
              <a:rPr lang="en-US" sz="1700">
                <a:solidFill>
                  <a:srgbClr val="2B2B2B"/>
                </a:solidFill>
                <a:latin typeface="Trebuchet MS"/>
                <a:ea typeface="Trebuchet MS"/>
                <a:cs typeface="Trebuchet MS"/>
                <a:sym typeface="Trebuchet MS"/>
              </a:rPr>
              <a:t>off site</a:t>
            </a:r>
            <a:r>
              <a:rPr lang="en-US" sz="1700">
                <a:solidFill>
                  <a:srgbClr val="2B2B2B"/>
                </a:solidFill>
                <a:latin typeface="Trebuchet MS"/>
                <a:ea typeface="Trebuchet MS"/>
                <a:cs typeface="Trebuchet MS"/>
                <a:sym typeface="Trebuchet MS"/>
              </a:rPr>
              <a:t> and will be forced into injection wells in Weld County </a:t>
            </a:r>
            <a:r>
              <a:rPr b="1" lang="en-US" sz="1700">
                <a:solidFill>
                  <a:srgbClr val="2B2B2B"/>
                </a:solidFill>
                <a:latin typeface="Trebuchet MS"/>
                <a:ea typeface="Trebuchet MS"/>
                <a:cs typeface="Trebuchet MS"/>
                <a:sym typeface="Trebuchet MS"/>
              </a:rPr>
              <a:t>where</a:t>
            </a:r>
            <a:endParaRPr b="1" sz="1700">
              <a:solidFill>
                <a:srgbClr val="2B2B2B"/>
              </a:solidFill>
              <a:latin typeface="Trebuchet MS"/>
              <a:ea typeface="Trebuchet MS"/>
              <a:cs typeface="Trebuchet MS"/>
              <a:sym typeface="Trebuchet MS"/>
            </a:endParaRPr>
          </a:p>
          <a:p>
            <a:pPr indent="0" lvl="0" marL="0" rtl="0" algn="l">
              <a:lnSpc>
                <a:spcPct val="115000"/>
              </a:lnSpc>
              <a:spcBef>
                <a:spcPts val="0"/>
              </a:spcBef>
              <a:spcAft>
                <a:spcPts val="0"/>
              </a:spcAft>
              <a:buSzPts val="1700"/>
              <a:buNone/>
            </a:pPr>
            <a:r>
              <a:rPr lang="en-US" sz="1700">
                <a:solidFill>
                  <a:srgbClr val="2B2B2B"/>
                </a:solidFill>
                <a:latin typeface="Trebuchet MS"/>
                <a:ea typeface="Trebuchet MS"/>
                <a:cs typeface="Trebuchet MS"/>
                <a:sym typeface="Trebuchet MS"/>
              </a:rPr>
              <a:t>they are still permitted.  Injection wells of this type are known to cause earthquakes</a:t>
            </a:r>
            <a:endParaRPr sz="1700">
              <a:solidFill>
                <a:srgbClr val="2B2B2B"/>
              </a:solidFill>
              <a:latin typeface="Trebuchet MS"/>
              <a:ea typeface="Trebuchet MS"/>
              <a:cs typeface="Trebuchet MS"/>
              <a:sym typeface="Trebuchet MS"/>
            </a:endParaRPr>
          </a:p>
        </p:txBody>
      </p:sp>
      <p:pic>
        <p:nvPicPr>
          <p:cNvPr descr="A blue and black rectangle&#10;&#10;Description automatically generated" id="206" name="Google Shape;206;g26e715f8761_3_55"/>
          <p:cNvPicPr preferRelativeResize="0"/>
          <p:nvPr/>
        </p:nvPicPr>
        <p:blipFill rotWithShape="1">
          <a:blip r:embed="rId5">
            <a:alphaModFix/>
          </a:blip>
          <a:srcRect b="0" l="0" r="0" t="0"/>
          <a:stretch/>
        </p:blipFill>
        <p:spPr>
          <a:xfrm rot="10800000">
            <a:off x="0" y="5719762"/>
            <a:ext cx="12192000" cy="11642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descr="A blue and white logo&#10;&#10;Description automatically generated" id="211" name="Google Shape;211;g26e715f8761_3_60"/>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sp>
        <p:nvSpPr>
          <p:cNvPr id="212" name="Google Shape;212;g26e715f8761_3_60"/>
          <p:cNvSpPr txBox="1"/>
          <p:nvPr>
            <p:ph type="title"/>
          </p:nvPr>
        </p:nvSpPr>
        <p:spPr>
          <a:xfrm>
            <a:off x="415599" y="593367"/>
            <a:ext cx="11360803" cy="763601"/>
          </a:xfrm>
          <a:prstGeom prst="rect">
            <a:avLst/>
          </a:prstGeom>
          <a:noFill/>
          <a:ln>
            <a:noFill/>
          </a:ln>
        </p:spPr>
        <p:txBody>
          <a:bodyPr anchorCtr="0" anchor="t" bIns="121875" lIns="121875" spcFirstLastPara="1" rIns="121875" wrap="square" tIns="121875">
            <a:normAutofit/>
          </a:bodyPr>
          <a:lstStyle/>
          <a:p>
            <a:pPr indent="0" lvl="0" marL="0" marR="0" rtl="0" algn="l">
              <a:lnSpc>
                <a:spcPct val="100000"/>
              </a:lnSpc>
              <a:spcBef>
                <a:spcPts val="0"/>
              </a:spcBef>
              <a:spcAft>
                <a:spcPts val="0"/>
              </a:spcAft>
              <a:buClr>
                <a:srgbClr val="000000"/>
              </a:buClr>
              <a:buSzPts val="3300"/>
              <a:buFont typeface="Arial"/>
              <a:buNone/>
            </a:pPr>
            <a:r>
              <a:rPr lang="en-US" sz="3300"/>
              <a:t>Specific Dangers to this fracking project?</a:t>
            </a:r>
            <a:endParaRPr sz="1900"/>
          </a:p>
        </p:txBody>
      </p:sp>
      <p:sp>
        <p:nvSpPr>
          <p:cNvPr id="213" name="Google Shape;213;g26e715f8761_3_60"/>
          <p:cNvSpPr txBox="1"/>
          <p:nvPr>
            <p:ph idx="1" type="body"/>
          </p:nvPr>
        </p:nvSpPr>
        <p:spPr>
          <a:xfrm>
            <a:off x="415599" y="1536633"/>
            <a:ext cx="11360803" cy="4555200"/>
          </a:xfrm>
          <a:prstGeom prst="rect">
            <a:avLst/>
          </a:prstGeom>
          <a:noFill/>
          <a:ln>
            <a:noFill/>
          </a:ln>
        </p:spPr>
        <p:txBody>
          <a:bodyPr anchorCtr="0" anchor="t" bIns="121875" lIns="121875" spcFirstLastPara="1" rIns="121875" wrap="square" tIns="121875">
            <a:normAutofit/>
          </a:bodyPr>
          <a:lstStyle/>
          <a:p>
            <a:pPr indent="-457200" lvl="0" marL="609600" rtl="0" algn="l">
              <a:lnSpc>
                <a:spcPct val="115000"/>
              </a:lnSpc>
              <a:spcBef>
                <a:spcPts val="0"/>
              </a:spcBef>
              <a:spcAft>
                <a:spcPts val="0"/>
              </a:spcAft>
              <a:buSzPts val="2400"/>
              <a:buChar char="•"/>
            </a:pPr>
            <a:r>
              <a:rPr b="0" i="0" lang="en-US" sz="2400" u="none" cap="none" strike="noStrike">
                <a:solidFill>
                  <a:srgbClr val="585858"/>
                </a:solidFill>
                <a:latin typeface="Arial"/>
                <a:ea typeface="Arial"/>
                <a:cs typeface="Arial"/>
                <a:sym typeface="Arial"/>
              </a:rPr>
              <a:t>Aurora Reservoir</a:t>
            </a:r>
            <a:endParaRPr sz="1900"/>
          </a:p>
          <a:p>
            <a:pPr indent="-425450" lvl="1" marL="1219200" rtl="0" algn="l">
              <a:lnSpc>
                <a:spcPct val="115000"/>
              </a:lnSpc>
              <a:spcBef>
                <a:spcPts val="0"/>
              </a:spcBef>
              <a:spcAft>
                <a:spcPts val="0"/>
              </a:spcAft>
              <a:buSzPts val="1900"/>
              <a:buChar char="•"/>
            </a:pPr>
            <a:r>
              <a:rPr lang="en-US" sz="1900"/>
              <a:t>Reservoir’s are complex water systems designed to collect water. Thus, any surface level accidents, spills, or leaks risk contaminating the Aurora Reservoir.</a:t>
            </a:r>
            <a:endParaRPr sz="1900"/>
          </a:p>
          <a:p>
            <a:pPr indent="-457200" lvl="0" marL="609600" rtl="0" algn="l">
              <a:lnSpc>
                <a:spcPct val="115000"/>
              </a:lnSpc>
              <a:spcBef>
                <a:spcPts val="0"/>
              </a:spcBef>
              <a:spcAft>
                <a:spcPts val="0"/>
              </a:spcAft>
              <a:buSzPts val="2400"/>
              <a:buChar char="•"/>
            </a:pPr>
            <a:r>
              <a:rPr b="0" i="0" lang="en-US" sz="2400" u="none" cap="none" strike="noStrike">
                <a:solidFill>
                  <a:srgbClr val="585858"/>
                </a:solidFill>
                <a:latin typeface="Arial"/>
                <a:ea typeface="Arial"/>
                <a:cs typeface="Arial"/>
                <a:sym typeface="Arial"/>
              </a:rPr>
              <a:t>Lowry Superfund Site</a:t>
            </a:r>
            <a:endParaRPr sz="1900"/>
          </a:p>
          <a:p>
            <a:pPr indent="-425450" lvl="1" marL="1219200" rtl="0" algn="l">
              <a:lnSpc>
                <a:spcPct val="115000"/>
              </a:lnSpc>
              <a:spcBef>
                <a:spcPts val="0"/>
              </a:spcBef>
              <a:spcAft>
                <a:spcPts val="0"/>
              </a:spcAft>
              <a:buSzPts val="1900"/>
              <a:buChar char="•"/>
            </a:pPr>
            <a:r>
              <a:rPr lang="en-US" sz="1900"/>
              <a:t>“Regulators (EPA) expressed concern in May that drilling underneath and near the Lowry Landfill Superfund Site could cause small cracks in bedrock cradling millions of gallons of toxic waste.” -Jennifer Oldham</a:t>
            </a:r>
            <a:endParaRPr sz="1900"/>
          </a:p>
          <a:p>
            <a:pPr indent="-425450" lvl="1" marL="1219200" rtl="0" algn="l">
              <a:lnSpc>
                <a:spcPct val="115000"/>
              </a:lnSpc>
              <a:spcBef>
                <a:spcPts val="0"/>
              </a:spcBef>
              <a:spcAft>
                <a:spcPts val="0"/>
              </a:spcAft>
              <a:buSzPts val="1900"/>
              <a:buChar char="•"/>
            </a:pPr>
            <a:r>
              <a:rPr lang="en-US" sz="1900"/>
              <a:t>If the Superfund Site is ruptured due to the fracking directly or other seismic activity due to the fracking, it risks introducing millions of gallons of toxic waste into our groundwater.</a:t>
            </a:r>
            <a:endParaRPr sz="1900"/>
          </a:p>
          <a:p>
            <a:pPr indent="-457200" lvl="0" marL="609600" rtl="0" algn="l">
              <a:lnSpc>
                <a:spcPct val="115000"/>
              </a:lnSpc>
              <a:spcBef>
                <a:spcPts val="0"/>
              </a:spcBef>
              <a:spcAft>
                <a:spcPts val="0"/>
              </a:spcAft>
              <a:buSzPts val="2400"/>
              <a:buChar char="•"/>
            </a:pPr>
            <a:r>
              <a:rPr b="0" i="0" lang="en-US" sz="2400" u="none" cap="none" strike="noStrike">
                <a:solidFill>
                  <a:srgbClr val="585858"/>
                </a:solidFill>
                <a:latin typeface="Arial"/>
                <a:ea typeface="Arial"/>
                <a:cs typeface="Arial"/>
                <a:sym typeface="Arial"/>
              </a:rPr>
              <a:t>Denver Basin Aquifers</a:t>
            </a:r>
            <a:endParaRPr sz="1900"/>
          </a:p>
          <a:p>
            <a:pPr indent="-425450" lvl="1" marL="1219200" rtl="0" algn="l">
              <a:lnSpc>
                <a:spcPct val="115000"/>
              </a:lnSpc>
              <a:spcBef>
                <a:spcPts val="0"/>
              </a:spcBef>
              <a:spcAft>
                <a:spcPts val="0"/>
              </a:spcAft>
              <a:buSzPts val="1900"/>
              <a:buChar char="•"/>
            </a:pPr>
            <a:r>
              <a:rPr lang="en-US" sz="1900"/>
              <a:t>Is the main source of water for the Denver Metro Area. If the Superfund Site is ruptured it runs the risk of contaminating the main source of the water of this region.</a:t>
            </a:r>
            <a:endParaRPr sz="1900"/>
          </a:p>
        </p:txBody>
      </p:sp>
      <p:pic>
        <p:nvPicPr>
          <p:cNvPr descr="A blue and black rectangle&#10;&#10;Description automatically generated" id="214" name="Google Shape;214;g26e715f8761_3_60"/>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A blue and black rectangle&#10;&#10;Description automatically generated" id="219" name="Google Shape;219;g26e715f8761_3_65"/>
          <p:cNvPicPr preferRelativeResize="0"/>
          <p:nvPr/>
        </p:nvPicPr>
        <p:blipFill rotWithShape="1">
          <a:blip r:embed="rId3">
            <a:alphaModFix/>
          </a:blip>
          <a:srcRect b="0" l="0" r="0" t="0"/>
          <a:stretch/>
        </p:blipFill>
        <p:spPr>
          <a:xfrm rot="10800000">
            <a:off x="0" y="5719762"/>
            <a:ext cx="12192000" cy="1164212"/>
          </a:xfrm>
          <a:prstGeom prst="rect">
            <a:avLst/>
          </a:prstGeom>
          <a:noFill/>
          <a:ln>
            <a:noFill/>
          </a:ln>
        </p:spPr>
      </p:pic>
      <p:pic>
        <p:nvPicPr>
          <p:cNvPr descr="A blue and white logo&#10;&#10;Description automatically generated" id="220" name="Google Shape;220;g26e715f8761_3_65"/>
          <p:cNvPicPr preferRelativeResize="0"/>
          <p:nvPr/>
        </p:nvPicPr>
        <p:blipFill rotWithShape="1">
          <a:blip r:embed="rId4">
            <a:alphaModFix/>
          </a:blip>
          <a:srcRect b="0" l="0" r="0" t="0"/>
          <a:stretch/>
        </p:blipFill>
        <p:spPr>
          <a:xfrm>
            <a:off x="9972669" y="4686300"/>
            <a:ext cx="1579040" cy="1563249"/>
          </a:xfrm>
          <a:prstGeom prst="rect">
            <a:avLst/>
          </a:prstGeom>
          <a:noFill/>
          <a:ln>
            <a:noFill/>
          </a:ln>
        </p:spPr>
      </p:pic>
      <p:sp>
        <p:nvSpPr>
          <p:cNvPr id="221" name="Google Shape;221;g26e715f8761_3_65"/>
          <p:cNvSpPr txBox="1"/>
          <p:nvPr>
            <p:ph type="title"/>
          </p:nvPr>
        </p:nvSpPr>
        <p:spPr>
          <a:xfrm>
            <a:off x="415599" y="593367"/>
            <a:ext cx="11360803" cy="763601"/>
          </a:xfrm>
          <a:prstGeom prst="rect">
            <a:avLst/>
          </a:prstGeom>
          <a:noFill/>
          <a:ln>
            <a:noFill/>
          </a:ln>
        </p:spPr>
        <p:txBody>
          <a:bodyPr anchorCtr="0" anchor="t" bIns="121875" lIns="121875" spcFirstLastPara="1" rIns="121875" wrap="square" tIns="121875">
            <a:normAutofit/>
          </a:bodyPr>
          <a:lstStyle/>
          <a:p>
            <a:pPr indent="0" lvl="0" marL="0" marR="0" rtl="0" algn="l">
              <a:lnSpc>
                <a:spcPct val="100000"/>
              </a:lnSpc>
              <a:spcBef>
                <a:spcPts val="0"/>
              </a:spcBef>
              <a:spcAft>
                <a:spcPts val="0"/>
              </a:spcAft>
              <a:buClr>
                <a:srgbClr val="000000"/>
              </a:buClr>
              <a:buSzPts val="3300"/>
              <a:buFont typeface="Arial"/>
              <a:buNone/>
            </a:pPr>
            <a:r>
              <a:rPr lang="en-US" sz="3300"/>
              <a:t>How you can help!</a:t>
            </a:r>
            <a:endParaRPr sz="1900"/>
          </a:p>
        </p:txBody>
      </p:sp>
      <p:sp>
        <p:nvSpPr>
          <p:cNvPr id="222" name="Google Shape;222;g26e715f8761_3_65"/>
          <p:cNvSpPr txBox="1"/>
          <p:nvPr>
            <p:ph idx="1" type="body"/>
          </p:nvPr>
        </p:nvSpPr>
        <p:spPr>
          <a:xfrm>
            <a:off x="415599" y="1536633"/>
            <a:ext cx="11360803" cy="4555200"/>
          </a:xfrm>
          <a:prstGeom prst="rect">
            <a:avLst/>
          </a:prstGeom>
          <a:noFill/>
          <a:ln>
            <a:noFill/>
          </a:ln>
        </p:spPr>
        <p:txBody>
          <a:bodyPr anchorCtr="0" anchor="t" bIns="121875" lIns="121875" spcFirstLastPara="1" rIns="121875" wrap="square" tIns="121875">
            <a:normAutofit/>
          </a:bodyPr>
          <a:lstStyle/>
          <a:p>
            <a:pPr indent="-457200" lvl="0" marL="609600" rtl="0" algn="l">
              <a:lnSpc>
                <a:spcPct val="103500"/>
              </a:lnSpc>
              <a:spcBef>
                <a:spcPts val="0"/>
              </a:spcBef>
              <a:spcAft>
                <a:spcPts val="0"/>
              </a:spcAft>
              <a:buSzPts val="2400"/>
              <a:buChar char="•"/>
            </a:pPr>
            <a:r>
              <a:rPr b="0" i="0" lang="en-US" sz="2400" u="none" cap="none" strike="noStrike">
                <a:solidFill>
                  <a:srgbClr val="585858"/>
                </a:solidFill>
                <a:latin typeface="Arial"/>
                <a:ea typeface="Arial"/>
                <a:cs typeface="Arial"/>
                <a:sym typeface="Arial"/>
              </a:rPr>
              <a:t>ECMC Public Comments on Lowry Ranch CAP</a:t>
            </a:r>
            <a:endParaRPr sz="1900"/>
          </a:p>
          <a:p>
            <a:pPr indent="-425450" lvl="1" marL="1219200" rtl="0" algn="l">
              <a:lnSpc>
                <a:spcPct val="103500"/>
              </a:lnSpc>
              <a:spcBef>
                <a:spcPts val="0"/>
              </a:spcBef>
              <a:spcAft>
                <a:spcPts val="0"/>
              </a:spcAft>
              <a:buSzPts val="1900"/>
              <a:buChar char="•"/>
            </a:pPr>
            <a:r>
              <a:rPr lang="en-US" sz="1900"/>
              <a:t>Public comment period open until May 3rd</a:t>
            </a:r>
            <a:endParaRPr sz="1900"/>
          </a:p>
          <a:p>
            <a:pPr indent="-425450" lvl="2" marL="1828800" rtl="0" algn="l">
              <a:lnSpc>
                <a:spcPct val="103500"/>
              </a:lnSpc>
              <a:spcBef>
                <a:spcPts val="0"/>
              </a:spcBef>
              <a:spcAft>
                <a:spcPts val="0"/>
              </a:spcAft>
              <a:buSzPts val="1900"/>
              <a:buChar char="•"/>
            </a:pPr>
            <a:r>
              <a:rPr lang="en-US" sz="1900" u="sng">
                <a:solidFill>
                  <a:schemeClr val="hlink"/>
                </a:solidFill>
                <a:hlinkClick r:id="rId5"/>
              </a:rPr>
              <a:t>https://ecmc.state.co.us/permits4.html#/CAP</a:t>
            </a:r>
            <a:endParaRPr sz="1900"/>
          </a:p>
          <a:p>
            <a:pPr indent="-425450" lvl="3" marL="2438400" rtl="0" algn="l">
              <a:lnSpc>
                <a:spcPct val="103500"/>
              </a:lnSpc>
              <a:spcBef>
                <a:spcPts val="0"/>
              </a:spcBef>
              <a:spcAft>
                <a:spcPts val="0"/>
              </a:spcAft>
              <a:buSzPts val="1900"/>
              <a:buChar char="•"/>
            </a:pPr>
            <a:r>
              <a:rPr lang="en-US" sz="1900"/>
              <a:t>Please note you need a Google Account to sign in and leave a comment</a:t>
            </a:r>
            <a:endParaRPr sz="1900"/>
          </a:p>
          <a:p>
            <a:pPr indent="-457200" lvl="0" marL="609600" rtl="0" algn="l">
              <a:lnSpc>
                <a:spcPct val="103500"/>
              </a:lnSpc>
              <a:spcBef>
                <a:spcPts val="0"/>
              </a:spcBef>
              <a:spcAft>
                <a:spcPts val="0"/>
              </a:spcAft>
              <a:buSzPts val="2400"/>
              <a:buChar char="•"/>
            </a:pPr>
            <a:r>
              <a:rPr b="0" i="0" lang="en-US" sz="2400" u="none" cap="none" strike="noStrike">
                <a:solidFill>
                  <a:srgbClr val="585858"/>
                </a:solidFill>
                <a:latin typeface="Arial"/>
                <a:ea typeface="Arial"/>
                <a:cs typeface="Arial"/>
                <a:sym typeface="Arial"/>
              </a:rPr>
              <a:t>Other Ways To Take Action</a:t>
            </a:r>
            <a:endParaRPr sz="1900"/>
          </a:p>
          <a:p>
            <a:pPr indent="-425450" lvl="1" marL="1219200" rtl="0" algn="l">
              <a:lnSpc>
                <a:spcPct val="103500"/>
              </a:lnSpc>
              <a:spcBef>
                <a:spcPts val="0"/>
              </a:spcBef>
              <a:spcAft>
                <a:spcPts val="0"/>
              </a:spcAft>
              <a:buSzPts val="1900"/>
              <a:buChar char="•"/>
            </a:pPr>
            <a:r>
              <a:rPr lang="en-US" sz="1900"/>
              <a:t>Talk to your neighbors about the project and its risks to our community’s water, air, and property values. Direct them to save-the-aurora-reservoir.co.</a:t>
            </a:r>
            <a:endParaRPr sz="1900"/>
          </a:p>
          <a:p>
            <a:pPr indent="-457200" lvl="0" marL="609600" rtl="0" algn="l">
              <a:lnSpc>
                <a:spcPct val="103500"/>
              </a:lnSpc>
              <a:spcBef>
                <a:spcPts val="0"/>
              </a:spcBef>
              <a:spcAft>
                <a:spcPts val="0"/>
              </a:spcAft>
              <a:buSzPts val="2400"/>
              <a:buChar char="•"/>
            </a:pPr>
            <a:r>
              <a:rPr b="0" i="0" lang="en-US" sz="2400" u="none" cap="none" strike="noStrike">
                <a:solidFill>
                  <a:srgbClr val="585858"/>
                </a:solidFill>
                <a:latin typeface="Arial"/>
                <a:ea typeface="Arial"/>
                <a:cs typeface="Arial"/>
                <a:sym typeface="Arial"/>
              </a:rPr>
              <a:t>Contact your elected officials and ask them to prioritize human health and environment</a:t>
            </a:r>
            <a:endParaRPr sz="1900"/>
          </a:p>
          <a:p>
            <a:pPr indent="-425450" lvl="1" marL="1219200" rtl="0" algn="l">
              <a:lnSpc>
                <a:spcPct val="103500"/>
              </a:lnSpc>
              <a:spcBef>
                <a:spcPts val="0"/>
              </a:spcBef>
              <a:spcAft>
                <a:spcPts val="0"/>
              </a:spcAft>
              <a:buSzPts val="1900"/>
              <a:buChar char="•"/>
            </a:pPr>
            <a:r>
              <a:rPr lang="en-US" sz="1900"/>
              <a:t>Aurora city – </a:t>
            </a:r>
            <a:r>
              <a:rPr lang="en-US" sz="1900" u="sng">
                <a:solidFill>
                  <a:schemeClr val="accent5"/>
                </a:solidFill>
                <a:hlinkClick r:id="rId6">
                  <a:extLst>
                    <a:ext uri="{A12FA001-AC4F-418D-AE19-62706E023703}">
                      <ahyp:hlinkClr val="tx"/>
                    </a:ext>
                  </a:extLst>
                </a:hlinkClick>
              </a:rPr>
              <a:t>citycouncil@auroragov.org</a:t>
            </a:r>
            <a:endParaRPr sz="1900"/>
          </a:p>
          <a:p>
            <a:pPr indent="-425450" lvl="1" marL="1219200" rtl="0" algn="l">
              <a:lnSpc>
                <a:spcPct val="103500"/>
              </a:lnSpc>
              <a:spcBef>
                <a:spcPts val="0"/>
              </a:spcBef>
              <a:spcAft>
                <a:spcPts val="0"/>
              </a:spcAft>
              <a:buSzPts val="1900"/>
              <a:buChar char="•"/>
            </a:pPr>
            <a:r>
              <a:rPr lang="en-US" sz="1900"/>
              <a:t>Arapahoe County – </a:t>
            </a:r>
            <a:r>
              <a:rPr lang="en-US" sz="1900" u="sng">
                <a:solidFill>
                  <a:schemeClr val="hlink"/>
                </a:solidFill>
                <a:hlinkClick r:id="rId7"/>
              </a:rPr>
              <a:t>commissioners@arapahoegov.com</a:t>
            </a:r>
            <a:endParaRPr/>
          </a:p>
          <a:p>
            <a:pPr indent="-457200" lvl="0" marL="609600" rtl="0" algn="l">
              <a:lnSpc>
                <a:spcPct val="103500"/>
              </a:lnSpc>
              <a:spcBef>
                <a:spcPts val="0"/>
              </a:spcBef>
              <a:spcAft>
                <a:spcPts val="0"/>
              </a:spcAft>
              <a:buSzPts val="2400"/>
              <a:buChar char="•"/>
            </a:pPr>
            <a:r>
              <a:rPr b="0" i="0" lang="en-US" sz="2400" u="none" cap="none" strike="noStrike">
                <a:solidFill>
                  <a:srgbClr val="585858"/>
                </a:solidFill>
                <a:latin typeface="Arial"/>
                <a:ea typeface="Arial"/>
                <a:cs typeface="Arial"/>
                <a:sym typeface="Arial"/>
              </a:rPr>
              <a:t>Join us on Facebook in our fight to protect our homes from fracking. </a:t>
            </a:r>
            <a:endParaRPr sz="1900"/>
          </a:p>
          <a:p>
            <a:pPr indent="-425450" lvl="1" marL="1219200" rtl="0" algn="l">
              <a:lnSpc>
                <a:spcPct val="103500"/>
              </a:lnSpc>
              <a:spcBef>
                <a:spcPts val="0"/>
              </a:spcBef>
              <a:spcAft>
                <a:spcPts val="0"/>
              </a:spcAft>
              <a:buSzPts val="1900"/>
              <a:buChar char="•"/>
            </a:pPr>
            <a:r>
              <a:rPr lang="en-US" sz="1900"/>
              <a:t>The most up-to-date information is available on our Facebook page.</a:t>
            </a:r>
            <a:endParaRPr sz="19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26e715f8761_0_46"/>
          <p:cNvSpPr txBox="1"/>
          <p:nvPr>
            <p:ph type="title"/>
          </p:nvPr>
        </p:nvSpPr>
        <p:spPr>
          <a:xfrm>
            <a:off x="415599" y="593367"/>
            <a:ext cx="11360700" cy="7635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lang="en-US" sz="3600"/>
              <a:t>THANK YOU BILL!</a:t>
            </a:r>
            <a:endParaRPr sz="3600"/>
          </a:p>
        </p:txBody>
      </p:sp>
      <p:sp>
        <p:nvSpPr>
          <p:cNvPr id="229" name="Google Shape;229;g26e715f8761_0_46"/>
          <p:cNvSpPr txBox="1"/>
          <p:nvPr>
            <p:ph idx="1" type="body"/>
          </p:nvPr>
        </p:nvSpPr>
        <p:spPr>
          <a:xfrm>
            <a:off x="415599" y="1536633"/>
            <a:ext cx="11360700" cy="4555200"/>
          </a:xfrm>
          <a:prstGeom prst="rect">
            <a:avLst/>
          </a:prstGeom>
        </p:spPr>
        <p:txBody>
          <a:bodyPr anchorCtr="0" anchor="ctr" bIns="121875" lIns="121875" spcFirstLastPara="1" rIns="121875" wrap="square" tIns="121875">
            <a:normAutofit/>
          </a:bodyPr>
          <a:lstStyle/>
          <a:p>
            <a:pPr indent="0" lvl="0" marL="0" rtl="0" algn="ctr">
              <a:lnSpc>
                <a:spcPct val="100000"/>
              </a:lnSpc>
              <a:spcBef>
                <a:spcPts val="0"/>
              </a:spcBef>
              <a:spcAft>
                <a:spcPts val="0"/>
              </a:spcAft>
              <a:buNone/>
            </a:pPr>
            <a:r>
              <a:rPr b="1" lang="en-US" sz="3600">
                <a:solidFill>
                  <a:schemeClr val="accent2"/>
                </a:solidFill>
              </a:rPr>
              <a:t>UP NEXT</a:t>
            </a:r>
            <a:endParaRPr b="1" sz="3600">
              <a:solidFill>
                <a:schemeClr val="accent2"/>
              </a:solidFill>
            </a:endParaRPr>
          </a:p>
          <a:p>
            <a:pPr indent="0" lvl="0" marL="0" rtl="0" algn="ctr">
              <a:lnSpc>
                <a:spcPct val="100000"/>
              </a:lnSpc>
              <a:spcBef>
                <a:spcPts val="0"/>
              </a:spcBef>
              <a:spcAft>
                <a:spcPts val="0"/>
              </a:spcAft>
              <a:buNone/>
            </a:pPr>
            <a:br>
              <a:rPr lang="en-US" sz="3600"/>
            </a:br>
            <a:r>
              <a:rPr lang="en-US" sz="3600"/>
              <a:t>Welcome Mike Foote of  </a:t>
            </a:r>
            <a:r>
              <a:rPr b="1" lang="en-US" sz="3600">
                <a:solidFill>
                  <a:schemeClr val="hlink"/>
                </a:solidFill>
                <a:highlight>
                  <a:srgbClr val="FFFFFF"/>
                </a:highlight>
                <a:uFill>
                  <a:noFill/>
                </a:uFill>
                <a:hlinkClick r:id="rId3"/>
              </a:rPr>
              <a:t>Sparkman &amp; Foote LLP</a:t>
            </a:r>
            <a:endParaRPr b="1" sz="3600">
              <a:solidFill>
                <a:schemeClr val="hlink"/>
              </a:solidFill>
              <a:highlight>
                <a:srgbClr val="FFFFFF"/>
              </a:highlight>
              <a:uFill>
                <a:noFill/>
              </a:uFill>
              <a:hlinkClick r:id="rId4"/>
            </a:endParaRPr>
          </a:p>
          <a:p>
            <a:pPr indent="0" lvl="0" marL="0" rtl="0" algn="l">
              <a:lnSpc>
                <a:spcPct val="100000"/>
              </a:lnSpc>
              <a:spcBef>
                <a:spcPts val="0"/>
              </a:spcBef>
              <a:spcAft>
                <a:spcPts val="0"/>
              </a:spcAft>
              <a:buClr>
                <a:schemeClr val="dk2"/>
              </a:buClr>
              <a:buSzPts val="1100"/>
              <a:buFont typeface="Arial"/>
              <a:buNone/>
            </a:pPr>
            <a:r>
              <a:t/>
            </a:r>
            <a:endParaRPr/>
          </a:p>
          <a:p>
            <a:pPr indent="0" lvl="0" marL="0" rtl="0" algn="l">
              <a:spcBef>
                <a:spcPts val="0"/>
              </a:spcBef>
              <a:spcAft>
                <a:spcPts val="0"/>
              </a:spcAft>
              <a:buNone/>
            </a:pPr>
            <a:r>
              <a:t/>
            </a:r>
            <a:endParaRPr/>
          </a:p>
        </p:txBody>
      </p:sp>
      <p:pic>
        <p:nvPicPr>
          <p:cNvPr descr="A blue and white logo&#10;&#10;Description automatically generated" id="230" name="Google Shape;230;g26e715f8761_0_46"/>
          <p:cNvPicPr preferRelativeResize="0"/>
          <p:nvPr/>
        </p:nvPicPr>
        <p:blipFill rotWithShape="1">
          <a:blip r:embed="rId5">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231" name="Google Shape;231;g26e715f8761_0_46"/>
          <p:cNvPicPr preferRelativeResize="0"/>
          <p:nvPr/>
        </p:nvPicPr>
        <p:blipFill rotWithShape="1">
          <a:blip r:embed="rId6">
            <a:alphaModFix/>
          </a:blip>
          <a:srcRect b="0" l="0" r="0" t="0"/>
          <a:stretch/>
        </p:blipFill>
        <p:spPr>
          <a:xfrm rot="10800000">
            <a:off x="0" y="5719762"/>
            <a:ext cx="12192000" cy="116421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26e715f8761_0_266"/>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237" name="Google Shape;237;g26e715f8761_0_266"/>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id="238" name="Google Shape;238;g26e715f8761_0_266"/>
          <p:cNvPicPr preferRelativeResize="0"/>
          <p:nvPr/>
        </p:nvPicPr>
        <p:blipFill rotWithShape="1">
          <a:blip r:embed="rId3">
            <a:alphaModFix/>
          </a:blip>
          <a:srcRect b="0" l="0" r="0" t="0"/>
          <a:stretch/>
        </p:blipFill>
        <p:spPr>
          <a:xfrm>
            <a:off x="687410" y="0"/>
            <a:ext cx="10817178" cy="68579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g26e715f8761_0_432"/>
          <p:cNvPicPr preferRelativeResize="0"/>
          <p:nvPr/>
        </p:nvPicPr>
        <p:blipFill rotWithShape="1">
          <a:blip r:embed="rId3">
            <a:alphaModFix/>
          </a:blip>
          <a:srcRect b="0" l="0" r="0" t="0"/>
          <a:stretch/>
        </p:blipFill>
        <p:spPr>
          <a:xfrm>
            <a:off x="724407" y="0"/>
            <a:ext cx="10743187" cy="6858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g26e715f8761_0_511"/>
          <p:cNvPicPr preferRelativeResize="0"/>
          <p:nvPr/>
        </p:nvPicPr>
        <p:blipFill rotWithShape="1">
          <a:blip r:embed="rId3">
            <a:alphaModFix/>
          </a:blip>
          <a:srcRect b="0" l="0" r="0" t="0"/>
          <a:stretch/>
        </p:blipFill>
        <p:spPr>
          <a:xfrm>
            <a:off x="638685" y="0"/>
            <a:ext cx="10914629"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g26e715f8761_0_590"/>
          <p:cNvPicPr preferRelativeResize="0"/>
          <p:nvPr/>
        </p:nvPicPr>
        <p:blipFill rotWithShape="1">
          <a:blip r:embed="rId3">
            <a:alphaModFix/>
          </a:blip>
          <a:srcRect b="0" l="0" r="0" t="0"/>
          <a:stretch/>
        </p:blipFill>
        <p:spPr>
          <a:xfrm>
            <a:off x="715754" y="0"/>
            <a:ext cx="10760491" cy="68579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g26e715f8761_0_669"/>
          <p:cNvPicPr preferRelativeResize="0"/>
          <p:nvPr/>
        </p:nvPicPr>
        <p:blipFill rotWithShape="1">
          <a:blip r:embed="rId3">
            <a:alphaModFix/>
          </a:blip>
          <a:srcRect b="0" l="0" r="0" t="0"/>
          <a:stretch/>
        </p:blipFill>
        <p:spPr>
          <a:xfrm>
            <a:off x="672503" y="0"/>
            <a:ext cx="10846992" cy="68579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26e715f8761_3_0"/>
          <p:cNvSpPr txBox="1"/>
          <p:nvPr>
            <p:ph idx="4294967295" type="ctrTitle"/>
          </p:nvPr>
        </p:nvSpPr>
        <p:spPr>
          <a:xfrm>
            <a:off x="415609" y="992767"/>
            <a:ext cx="11360803" cy="2736799"/>
          </a:xfrm>
          <a:prstGeom prst="rect">
            <a:avLst/>
          </a:prstGeom>
          <a:noFill/>
          <a:ln>
            <a:noFill/>
          </a:ln>
        </p:spPr>
        <p:txBody>
          <a:bodyPr anchorCtr="0" anchor="b" bIns="121875" lIns="121875" spcFirstLastPara="1" rIns="121875" wrap="square" tIns="121875">
            <a:normAutofit/>
          </a:bodyPr>
          <a:lstStyle/>
          <a:p>
            <a:pPr indent="0" lvl="0" marL="0" marR="0" rtl="0" algn="ctr">
              <a:lnSpc>
                <a:spcPct val="100000"/>
              </a:lnSpc>
              <a:spcBef>
                <a:spcPts val="0"/>
              </a:spcBef>
              <a:spcAft>
                <a:spcPts val="0"/>
              </a:spcAft>
              <a:buClr>
                <a:srgbClr val="000000"/>
              </a:buClr>
              <a:buSzPts val="6900"/>
              <a:buFont typeface="Arial"/>
              <a:buNone/>
            </a:pPr>
            <a:r>
              <a:rPr b="0" i="0" lang="en-US" sz="6900" u="none" cap="none" strike="noStrike">
                <a:solidFill>
                  <a:srgbClr val="000000"/>
                </a:solidFill>
                <a:latin typeface="Arial"/>
                <a:ea typeface="Arial"/>
                <a:cs typeface="Arial"/>
                <a:sym typeface="Arial"/>
              </a:rPr>
              <a:t>Just the Facts</a:t>
            </a:r>
            <a:endParaRPr sz="1900"/>
          </a:p>
        </p:txBody>
      </p:sp>
      <p:sp>
        <p:nvSpPr>
          <p:cNvPr id="131" name="Google Shape;131;g26e715f8761_3_0"/>
          <p:cNvSpPr txBox="1"/>
          <p:nvPr>
            <p:ph idx="4294967295" type="subTitle"/>
          </p:nvPr>
        </p:nvSpPr>
        <p:spPr>
          <a:xfrm>
            <a:off x="1958999" y="3778833"/>
            <a:ext cx="8056803" cy="1056801"/>
          </a:xfrm>
          <a:prstGeom prst="rect">
            <a:avLst/>
          </a:prstGeom>
          <a:noFill/>
          <a:ln>
            <a:noFill/>
          </a:ln>
        </p:spPr>
        <p:txBody>
          <a:bodyPr anchorCtr="0" anchor="t" bIns="121875" lIns="121875" spcFirstLastPara="1" rIns="121875" wrap="square" tIns="121875">
            <a:normAutofit/>
          </a:bodyPr>
          <a:lstStyle/>
          <a:p>
            <a:pPr indent="0" lvl="0" marL="0" marR="0" rtl="0" algn="ctr">
              <a:lnSpc>
                <a:spcPct val="90000"/>
              </a:lnSpc>
              <a:spcBef>
                <a:spcPts val="0"/>
              </a:spcBef>
              <a:spcAft>
                <a:spcPts val="0"/>
              </a:spcAft>
              <a:buClr>
                <a:srgbClr val="585858"/>
              </a:buClr>
              <a:buSzPts val="2800"/>
              <a:buFont typeface="Arial"/>
              <a:buNone/>
            </a:pPr>
            <a:r>
              <a:rPr b="0" i="0" lang="en-US" sz="2800" u="none" cap="none" strike="noStrike">
                <a:solidFill>
                  <a:srgbClr val="585858"/>
                </a:solidFill>
                <a:latin typeface="Arial"/>
                <a:ea typeface="Arial"/>
                <a:cs typeface="Arial"/>
                <a:sym typeface="Arial"/>
              </a:rPr>
              <a:t>Information on the potential impact of fracking </a:t>
            </a:r>
            <a:endParaRPr sz="1900"/>
          </a:p>
          <a:p>
            <a:pPr indent="0" lvl="0" marL="0" marR="0" rtl="0" algn="ctr">
              <a:lnSpc>
                <a:spcPct val="90000"/>
              </a:lnSpc>
              <a:spcBef>
                <a:spcPts val="0"/>
              </a:spcBef>
              <a:spcAft>
                <a:spcPts val="0"/>
              </a:spcAft>
              <a:buClr>
                <a:srgbClr val="585858"/>
              </a:buClr>
              <a:buSzPts val="2800"/>
              <a:buFont typeface="Arial"/>
              <a:buNone/>
            </a:pPr>
            <a:r>
              <a:rPr b="0" i="0" lang="en-US" sz="2800" u="none" cap="none" strike="noStrike">
                <a:solidFill>
                  <a:srgbClr val="585858"/>
                </a:solidFill>
                <a:latin typeface="Arial"/>
                <a:ea typeface="Arial"/>
                <a:cs typeface="Arial"/>
                <a:sym typeface="Arial"/>
              </a:rPr>
              <a:t>near the Aurora Reservoir and our community</a:t>
            </a:r>
            <a:endParaRPr sz="1900"/>
          </a:p>
        </p:txBody>
      </p:sp>
      <p:pic>
        <p:nvPicPr>
          <p:cNvPr descr="A blue and white logo&#10;&#10;Description automatically generated" id="132" name="Google Shape;132;g26e715f8761_3_0"/>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133" name="Google Shape;133;g26e715f8761_3_0"/>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26e715f8761_0_57"/>
          <p:cNvSpPr txBox="1"/>
          <p:nvPr>
            <p:ph type="title"/>
          </p:nvPr>
        </p:nvSpPr>
        <p:spPr>
          <a:xfrm>
            <a:off x="415599" y="593367"/>
            <a:ext cx="11360700" cy="7635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lang="en-US" sz="3600"/>
              <a:t>THANK YOU MIKE FOR ALL YOU ARE DOING!</a:t>
            </a:r>
            <a:endParaRPr sz="3600"/>
          </a:p>
        </p:txBody>
      </p:sp>
      <p:sp>
        <p:nvSpPr>
          <p:cNvPr id="265" name="Google Shape;265;g26e715f8761_0_57"/>
          <p:cNvSpPr txBox="1"/>
          <p:nvPr>
            <p:ph idx="1" type="body"/>
          </p:nvPr>
        </p:nvSpPr>
        <p:spPr>
          <a:xfrm>
            <a:off x="415599" y="1536633"/>
            <a:ext cx="11360700" cy="4555200"/>
          </a:xfrm>
          <a:prstGeom prst="rect">
            <a:avLst/>
          </a:prstGeom>
        </p:spPr>
        <p:txBody>
          <a:bodyPr anchorCtr="0" anchor="ctr" bIns="121875" lIns="121875" spcFirstLastPara="1" rIns="121875" wrap="square" tIns="121875">
            <a:normAutofit/>
          </a:bodyPr>
          <a:lstStyle/>
          <a:p>
            <a:pPr indent="0" lvl="0" marL="0" rtl="0" algn="ctr">
              <a:lnSpc>
                <a:spcPct val="100000"/>
              </a:lnSpc>
              <a:spcBef>
                <a:spcPts val="0"/>
              </a:spcBef>
              <a:spcAft>
                <a:spcPts val="0"/>
              </a:spcAft>
              <a:buNone/>
            </a:pPr>
            <a:r>
              <a:rPr b="1" lang="en-US" sz="3600">
                <a:solidFill>
                  <a:schemeClr val="accent2"/>
                </a:solidFill>
              </a:rPr>
              <a:t>UP NEXT</a:t>
            </a:r>
            <a:br>
              <a:rPr lang="en-US" sz="3600"/>
            </a:br>
            <a:r>
              <a:rPr lang="en-US" sz="3600"/>
              <a:t>Video from Shane Hall (Weld County)</a:t>
            </a:r>
            <a:endParaRPr sz="3600"/>
          </a:p>
          <a:p>
            <a:pPr indent="0" lvl="0" marL="0" rtl="0" algn="ctr">
              <a:lnSpc>
                <a:spcPct val="100000"/>
              </a:lnSpc>
              <a:spcBef>
                <a:spcPts val="0"/>
              </a:spcBef>
              <a:spcAft>
                <a:spcPts val="0"/>
              </a:spcAft>
              <a:buNone/>
            </a:pPr>
            <a:r>
              <a:rPr lang="en-US" sz="3600"/>
              <a:t>This is what CAN HAPPEN</a:t>
            </a:r>
            <a:endParaRPr sz="3600"/>
          </a:p>
          <a:p>
            <a:pPr indent="0" lvl="0" marL="0" rtl="0" algn="ctr">
              <a:lnSpc>
                <a:spcPct val="100000"/>
              </a:lnSpc>
              <a:spcBef>
                <a:spcPts val="0"/>
              </a:spcBef>
              <a:spcAft>
                <a:spcPts val="0"/>
              </a:spcAft>
              <a:buNone/>
            </a:pPr>
            <a:r>
              <a:t/>
            </a:r>
            <a:endParaRPr sz="3600"/>
          </a:p>
          <a:p>
            <a:pPr indent="0" lvl="0" marL="0" rtl="0" algn="ctr">
              <a:lnSpc>
                <a:spcPct val="100000"/>
              </a:lnSpc>
              <a:spcBef>
                <a:spcPts val="0"/>
              </a:spcBef>
              <a:spcAft>
                <a:spcPts val="0"/>
              </a:spcAft>
              <a:buNone/>
            </a:pPr>
            <a:r>
              <a:rPr lang="en-US" sz="3600"/>
              <a:t>Shane has been fighting this since 2020</a:t>
            </a:r>
            <a:endParaRPr sz="3600"/>
          </a:p>
          <a:p>
            <a:pPr indent="0" lvl="0" marL="0" rtl="0" algn="ctr">
              <a:lnSpc>
                <a:spcPct val="100000"/>
              </a:lnSpc>
              <a:spcBef>
                <a:spcPts val="0"/>
              </a:spcBef>
              <a:spcAft>
                <a:spcPts val="0"/>
              </a:spcAft>
              <a:buNone/>
            </a:pPr>
            <a:r>
              <a:rPr lang="en-US" sz="3600"/>
              <a:t>Needless to say it hasn’t gotten better</a:t>
            </a:r>
            <a:endParaRPr sz="3600">
              <a:uFill>
                <a:noFill/>
              </a:uFill>
              <a:hlinkClick r:id="rId3"/>
            </a:endParaRPr>
          </a:p>
          <a:p>
            <a:pPr indent="0" lvl="0" marL="0" rtl="0" algn="l">
              <a:lnSpc>
                <a:spcPct val="100000"/>
              </a:lnSpc>
              <a:spcBef>
                <a:spcPts val="0"/>
              </a:spcBef>
              <a:spcAft>
                <a:spcPts val="0"/>
              </a:spcAft>
              <a:buNone/>
            </a:pPr>
            <a:r>
              <a:t/>
            </a:r>
            <a:endParaRPr/>
          </a:p>
          <a:p>
            <a:pPr indent="0" lvl="0" marL="0" rtl="0" algn="l">
              <a:spcBef>
                <a:spcPts val="0"/>
              </a:spcBef>
              <a:spcAft>
                <a:spcPts val="0"/>
              </a:spcAft>
              <a:buNone/>
            </a:pPr>
            <a:r>
              <a:t/>
            </a:r>
            <a:endParaRPr/>
          </a:p>
        </p:txBody>
      </p:sp>
      <p:pic>
        <p:nvPicPr>
          <p:cNvPr descr="A blue and white logo&#10;&#10;Description automatically generated" id="266" name="Google Shape;266;g26e715f8761_0_57"/>
          <p:cNvPicPr preferRelativeResize="0"/>
          <p:nvPr/>
        </p:nvPicPr>
        <p:blipFill rotWithShape="1">
          <a:blip r:embed="rId4">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267" name="Google Shape;267;g26e715f8761_0_57"/>
          <p:cNvPicPr preferRelativeResize="0"/>
          <p:nvPr/>
        </p:nvPicPr>
        <p:blipFill rotWithShape="1">
          <a:blip r:embed="rId5">
            <a:alphaModFix/>
          </a:blip>
          <a:srcRect b="0" l="0" r="0" t="0"/>
          <a:stretch/>
        </p:blipFill>
        <p:spPr>
          <a:xfrm rot="10800000">
            <a:off x="0" y="5719762"/>
            <a:ext cx="12192000" cy="116421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26e715f8761_0_259"/>
          <p:cNvSpPr txBox="1"/>
          <p:nvPr>
            <p:ph type="title"/>
          </p:nvPr>
        </p:nvSpPr>
        <p:spPr>
          <a:xfrm>
            <a:off x="415599" y="593367"/>
            <a:ext cx="11360700" cy="763500"/>
          </a:xfrm>
          <a:prstGeom prst="rect">
            <a:avLst/>
          </a:prstGeom>
        </p:spPr>
        <p:txBody>
          <a:bodyPr anchorCtr="0" anchor="t" bIns="121875" lIns="121875" spcFirstLastPara="1" rIns="121875" wrap="square" tIns="121875">
            <a:normAutofit/>
          </a:bodyPr>
          <a:lstStyle/>
          <a:p>
            <a:pPr indent="0" lvl="0" marL="0" rtl="0" algn="l">
              <a:spcBef>
                <a:spcPts val="0"/>
              </a:spcBef>
              <a:spcAft>
                <a:spcPts val="0"/>
              </a:spcAft>
              <a:buNone/>
            </a:pPr>
            <a:r>
              <a:t/>
            </a:r>
            <a:endParaRPr/>
          </a:p>
        </p:txBody>
      </p:sp>
      <p:pic>
        <p:nvPicPr>
          <p:cNvPr id="274" name="Google Shape;274;g26e715f8761_0_259"/>
          <p:cNvPicPr preferRelativeResize="0"/>
          <p:nvPr/>
        </p:nvPicPr>
        <p:blipFill>
          <a:blip r:embed="rId3">
            <a:alphaModFix/>
          </a:blip>
          <a:stretch>
            <a:fillRect/>
          </a:stretch>
        </p:blipFill>
        <p:spPr>
          <a:xfrm>
            <a:off x="166775" y="7528"/>
            <a:ext cx="11543298" cy="6514826"/>
          </a:xfrm>
          <a:prstGeom prst="rect">
            <a:avLst/>
          </a:prstGeom>
          <a:noFill/>
          <a:ln>
            <a:noFill/>
          </a:ln>
        </p:spPr>
      </p:pic>
      <p:sp>
        <p:nvSpPr>
          <p:cNvPr id="275" name="Google Shape;275;g26e715f8761_0_259"/>
          <p:cNvSpPr txBox="1"/>
          <p:nvPr/>
        </p:nvSpPr>
        <p:spPr>
          <a:xfrm>
            <a:off x="7495025" y="453150"/>
            <a:ext cx="3876900" cy="10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rPr>
              <a:t>Note how close it is to his property and home</a:t>
            </a:r>
            <a:endParaRPr sz="28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26e715f8761_0_73"/>
          <p:cNvSpPr txBox="1"/>
          <p:nvPr>
            <p:ph type="title"/>
          </p:nvPr>
        </p:nvSpPr>
        <p:spPr>
          <a:xfrm>
            <a:off x="415599" y="593367"/>
            <a:ext cx="11360700" cy="763500"/>
          </a:xfrm>
          <a:prstGeom prst="rect">
            <a:avLst/>
          </a:prstGeom>
        </p:spPr>
        <p:txBody>
          <a:bodyPr anchorCtr="0" anchor="t" bIns="121875" lIns="121875" spcFirstLastPara="1" rIns="121875" wrap="square" tIns="121875">
            <a:normAutofit/>
          </a:bodyPr>
          <a:lstStyle/>
          <a:p>
            <a:pPr indent="0" lvl="0" marL="0" rtl="0" algn="l">
              <a:spcBef>
                <a:spcPts val="0"/>
              </a:spcBef>
              <a:spcAft>
                <a:spcPts val="0"/>
              </a:spcAft>
              <a:buNone/>
            </a:pPr>
            <a:r>
              <a:t/>
            </a:r>
            <a:endParaRPr/>
          </a:p>
        </p:txBody>
      </p:sp>
      <p:pic>
        <p:nvPicPr>
          <p:cNvPr id="282" name="Google Shape;282;g26e715f8761_0_73" title="NightNoise.mp4">
            <a:hlinkClick r:id="rId3"/>
          </p:cNvPr>
          <p:cNvPicPr preferRelativeResize="0"/>
          <p:nvPr/>
        </p:nvPicPr>
        <p:blipFill>
          <a:blip r:embed="rId4">
            <a:alphaModFix/>
          </a:blip>
          <a:stretch>
            <a:fillRect/>
          </a:stretch>
        </p:blipFill>
        <p:spPr>
          <a:xfrm>
            <a:off x="1702175" y="78199"/>
            <a:ext cx="8975600" cy="6731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26e715f8761_0_81"/>
          <p:cNvSpPr txBox="1"/>
          <p:nvPr>
            <p:ph type="title"/>
          </p:nvPr>
        </p:nvSpPr>
        <p:spPr>
          <a:xfrm>
            <a:off x="415599" y="593367"/>
            <a:ext cx="11360700" cy="763500"/>
          </a:xfrm>
          <a:prstGeom prst="rect">
            <a:avLst/>
          </a:prstGeom>
        </p:spPr>
        <p:txBody>
          <a:bodyPr anchorCtr="0" anchor="t" bIns="121875" lIns="121875" spcFirstLastPara="1" rIns="121875" wrap="square" tIns="121875">
            <a:normAutofit/>
          </a:bodyPr>
          <a:lstStyle/>
          <a:p>
            <a:pPr indent="0" lvl="0" marL="0" rtl="0" algn="l">
              <a:spcBef>
                <a:spcPts val="0"/>
              </a:spcBef>
              <a:spcAft>
                <a:spcPts val="0"/>
              </a:spcAft>
              <a:buNone/>
            </a:pPr>
            <a:r>
              <a:t/>
            </a:r>
            <a:endParaRPr/>
          </a:p>
        </p:txBody>
      </p:sp>
      <p:pic>
        <p:nvPicPr>
          <p:cNvPr id="289" name="Google Shape;289;g26e715f8761_0_81" title="TheStoryofHell.mp4">
            <a:hlinkClick r:id="rId3"/>
          </p:cNvPr>
          <p:cNvPicPr preferRelativeResize="0"/>
          <p:nvPr/>
        </p:nvPicPr>
        <p:blipFill>
          <a:blip r:embed="rId4">
            <a:alphaModFix/>
          </a:blip>
          <a:stretch>
            <a:fillRect/>
          </a:stretch>
        </p:blipFill>
        <p:spPr>
          <a:xfrm>
            <a:off x="1483325" y="51933"/>
            <a:ext cx="9025400" cy="6769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1000"/>
                                        <p:tgtEl>
                                          <p:spTgt spid="2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26e715f8761_0_224"/>
          <p:cNvSpPr txBox="1"/>
          <p:nvPr>
            <p:ph type="title"/>
          </p:nvPr>
        </p:nvSpPr>
        <p:spPr>
          <a:xfrm>
            <a:off x="415599" y="593367"/>
            <a:ext cx="11360700" cy="7635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lang="en-US" sz="3600"/>
              <a:t>SHANE, THANK YOU FOR SHARING</a:t>
            </a:r>
            <a:endParaRPr sz="3600"/>
          </a:p>
        </p:txBody>
      </p:sp>
      <p:sp>
        <p:nvSpPr>
          <p:cNvPr id="296" name="Google Shape;296;g26e715f8761_0_224"/>
          <p:cNvSpPr txBox="1"/>
          <p:nvPr>
            <p:ph idx="1" type="body"/>
          </p:nvPr>
        </p:nvSpPr>
        <p:spPr>
          <a:xfrm>
            <a:off x="415599" y="1536633"/>
            <a:ext cx="11360700" cy="4555200"/>
          </a:xfrm>
          <a:prstGeom prst="rect">
            <a:avLst/>
          </a:prstGeom>
        </p:spPr>
        <p:txBody>
          <a:bodyPr anchorCtr="0" anchor="ctr" bIns="121875" lIns="121875" spcFirstLastPara="1" rIns="121875" wrap="square" tIns="121875">
            <a:normAutofit/>
          </a:bodyPr>
          <a:lstStyle/>
          <a:p>
            <a:pPr indent="0" lvl="0" marL="0" rtl="0" algn="ctr">
              <a:lnSpc>
                <a:spcPct val="100000"/>
              </a:lnSpc>
              <a:spcBef>
                <a:spcPts val="0"/>
              </a:spcBef>
              <a:spcAft>
                <a:spcPts val="0"/>
              </a:spcAft>
              <a:buNone/>
            </a:pPr>
            <a:r>
              <a:rPr b="1" lang="en-US" sz="3600">
                <a:solidFill>
                  <a:schemeClr val="accent2"/>
                </a:solidFill>
              </a:rPr>
              <a:t>UP NEXT</a:t>
            </a:r>
            <a:br>
              <a:rPr lang="en-US" sz="3600"/>
            </a:br>
            <a:endParaRPr sz="3600"/>
          </a:p>
          <a:p>
            <a:pPr indent="0" lvl="0" marL="0" rtl="0" algn="ctr">
              <a:lnSpc>
                <a:spcPct val="100000"/>
              </a:lnSpc>
              <a:spcBef>
                <a:spcPts val="0"/>
              </a:spcBef>
              <a:spcAft>
                <a:spcPts val="0"/>
              </a:spcAft>
              <a:buNone/>
            </a:pPr>
            <a:r>
              <a:rPr b="1" lang="en-US" sz="4600"/>
              <a:t>Q &amp; A</a:t>
            </a:r>
            <a:endParaRPr b="1" sz="4600">
              <a:uFill>
                <a:noFill/>
              </a:uFill>
              <a:hlinkClick r:id="rId3"/>
            </a:endParaRPr>
          </a:p>
          <a:p>
            <a:pPr indent="0" lvl="0" marL="0" rtl="0" algn="l">
              <a:lnSpc>
                <a:spcPct val="100000"/>
              </a:lnSpc>
              <a:spcBef>
                <a:spcPts val="0"/>
              </a:spcBef>
              <a:spcAft>
                <a:spcPts val="0"/>
              </a:spcAft>
              <a:buNone/>
            </a:pPr>
            <a:r>
              <a:t/>
            </a:r>
            <a:endParaRPr/>
          </a:p>
          <a:p>
            <a:pPr indent="0" lvl="0" marL="0" rtl="0" algn="l">
              <a:spcBef>
                <a:spcPts val="0"/>
              </a:spcBef>
              <a:spcAft>
                <a:spcPts val="0"/>
              </a:spcAft>
              <a:buNone/>
            </a:pPr>
            <a:r>
              <a:t/>
            </a:r>
            <a:endParaRPr/>
          </a:p>
        </p:txBody>
      </p:sp>
      <p:pic>
        <p:nvPicPr>
          <p:cNvPr descr="A blue and white logo&#10;&#10;Description automatically generated" id="297" name="Google Shape;297;g26e715f8761_0_224"/>
          <p:cNvPicPr preferRelativeResize="0"/>
          <p:nvPr/>
        </p:nvPicPr>
        <p:blipFill rotWithShape="1">
          <a:blip r:embed="rId4">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298" name="Google Shape;298;g26e715f8761_0_224"/>
          <p:cNvPicPr preferRelativeResize="0"/>
          <p:nvPr/>
        </p:nvPicPr>
        <p:blipFill rotWithShape="1">
          <a:blip r:embed="rId5">
            <a:alphaModFix/>
          </a:blip>
          <a:srcRect b="0" l="0" r="0" t="0"/>
          <a:stretch/>
        </p:blipFill>
        <p:spPr>
          <a:xfrm rot="10800000">
            <a:off x="0" y="5719762"/>
            <a:ext cx="12192000" cy="116421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26e715f8761_0_96"/>
          <p:cNvSpPr txBox="1"/>
          <p:nvPr>
            <p:ph idx="4294967295" type="ctrTitle"/>
          </p:nvPr>
        </p:nvSpPr>
        <p:spPr>
          <a:xfrm>
            <a:off x="415609" y="992767"/>
            <a:ext cx="11360700" cy="2736900"/>
          </a:xfrm>
          <a:prstGeom prst="rect">
            <a:avLst/>
          </a:prstGeom>
          <a:noFill/>
          <a:ln>
            <a:noFill/>
          </a:ln>
        </p:spPr>
        <p:txBody>
          <a:bodyPr anchorCtr="0" anchor="b" bIns="121875" lIns="121875" spcFirstLastPara="1" rIns="121875" wrap="square" tIns="121875">
            <a:normAutofit/>
          </a:bodyPr>
          <a:lstStyle/>
          <a:p>
            <a:pPr indent="0" lvl="0" marL="0" marR="0" rtl="0" algn="ctr">
              <a:lnSpc>
                <a:spcPct val="100000"/>
              </a:lnSpc>
              <a:spcBef>
                <a:spcPts val="0"/>
              </a:spcBef>
              <a:spcAft>
                <a:spcPts val="0"/>
              </a:spcAft>
              <a:buClr>
                <a:srgbClr val="000000"/>
              </a:buClr>
              <a:buSzPts val="6900"/>
              <a:buFont typeface="Arial"/>
              <a:buNone/>
            </a:pPr>
            <a:r>
              <a:rPr lang="en-US" sz="6900">
                <a:solidFill>
                  <a:srgbClr val="000000"/>
                </a:solidFill>
              </a:rPr>
              <a:t>Q &amp; A</a:t>
            </a:r>
            <a:endParaRPr sz="1900"/>
          </a:p>
        </p:txBody>
      </p:sp>
      <p:sp>
        <p:nvSpPr>
          <p:cNvPr id="304" name="Google Shape;304;g26e715f8761_0_96"/>
          <p:cNvSpPr txBox="1"/>
          <p:nvPr>
            <p:ph idx="4294967295" type="subTitle"/>
          </p:nvPr>
        </p:nvSpPr>
        <p:spPr>
          <a:xfrm>
            <a:off x="1958999" y="3778833"/>
            <a:ext cx="8056800" cy="1056900"/>
          </a:xfrm>
          <a:prstGeom prst="rect">
            <a:avLst/>
          </a:prstGeom>
          <a:noFill/>
          <a:ln>
            <a:noFill/>
          </a:ln>
        </p:spPr>
        <p:txBody>
          <a:bodyPr anchorCtr="0" anchor="t" bIns="121875" lIns="121875" spcFirstLastPara="1" rIns="121875" wrap="square" tIns="121875">
            <a:normAutofit/>
          </a:bodyPr>
          <a:lstStyle/>
          <a:p>
            <a:pPr indent="0" lvl="0" marL="0" marR="0" rtl="0" algn="ctr">
              <a:lnSpc>
                <a:spcPct val="90000"/>
              </a:lnSpc>
              <a:spcBef>
                <a:spcPts val="0"/>
              </a:spcBef>
              <a:spcAft>
                <a:spcPts val="0"/>
              </a:spcAft>
              <a:buClr>
                <a:srgbClr val="585858"/>
              </a:buClr>
              <a:buSzPts val="2800"/>
              <a:buFont typeface="Arial"/>
              <a:buNone/>
            </a:pPr>
            <a:r>
              <a:rPr lang="en-US">
                <a:solidFill>
                  <a:srgbClr val="585858"/>
                </a:solidFill>
              </a:rPr>
              <a:t>We extracted the top 10 questions from Facebook</a:t>
            </a:r>
            <a:endParaRPr sz="1900"/>
          </a:p>
        </p:txBody>
      </p:sp>
      <p:pic>
        <p:nvPicPr>
          <p:cNvPr descr="A blue and white logo&#10;&#10;Description automatically generated" id="305" name="Google Shape;305;g26e715f8761_0_96"/>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306" name="Google Shape;306;g26e715f8761_0_96"/>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26e715f8761_0_88"/>
          <p:cNvSpPr txBox="1"/>
          <p:nvPr>
            <p:ph type="title"/>
          </p:nvPr>
        </p:nvSpPr>
        <p:spPr>
          <a:xfrm>
            <a:off x="415599" y="593367"/>
            <a:ext cx="11360700" cy="763500"/>
          </a:xfrm>
          <a:prstGeom prst="rect">
            <a:avLst/>
          </a:prstGeom>
        </p:spPr>
        <p:txBody>
          <a:bodyPr anchorCtr="0" anchor="t" bIns="121875" lIns="121875" spcFirstLastPara="1" rIns="121875" wrap="square" tIns="121875">
            <a:noAutofit/>
          </a:bodyPr>
          <a:lstStyle/>
          <a:p>
            <a:pPr indent="0" lvl="0" marL="0" rtl="0" algn="l">
              <a:lnSpc>
                <a:spcPct val="115000"/>
              </a:lnSpc>
              <a:spcBef>
                <a:spcPts val="0"/>
              </a:spcBef>
              <a:spcAft>
                <a:spcPts val="0"/>
              </a:spcAft>
              <a:buNone/>
            </a:pPr>
            <a:r>
              <a:rPr b="1" lang="en-US" sz="4200">
                <a:solidFill>
                  <a:schemeClr val="accent2"/>
                </a:solidFill>
              </a:rPr>
              <a:t>What is this letter from Civitas all about?</a:t>
            </a:r>
            <a:endParaRPr b="1" sz="4200">
              <a:solidFill>
                <a:schemeClr val="accent2"/>
              </a:solidFill>
            </a:endParaRPr>
          </a:p>
          <a:p>
            <a:pPr indent="0" lvl="0" marL="0" rtl="0" algn="l">
              <a:spcBef>
                <a:spcPts val="0"/>
              </a:spcBef>
              <a:spcAft>
                <a:spcPts val="0"/>
              </a:spcAft>
              <a:buNone/>
            </a:pPr>
            <a:r>
              <a:t/>
            </a:r>
            <a:endParaRPr sz="3600"/>
          </a:p>
        </p:txBody>
      </p:sp>
      <p:sp>
        <p:nvSpPr>
          <p:cNvPr id="313" name="Google Shape;313;g26e715f8761_0_88"/>
          <p:cNvSpPr txBox="1"/>
          <p:nvPr>
            <p:ph idx="1" type="body"/>
          </p:nvPr>
        </p:nvSpPr>
        <p:spPr>
          <a:xfrm>
            <a:off x="415599" y="1536633"/>
            <a:ext cx="11360700" cy="4555200"/>
          </a:xfrm>
          <a:prstGeom prst="rect">
            <a:avLst/>
          </a:prstGeom>
        </p:spPr>
        <p:txBody>
          <a:bodyPr anchorCtr="0" anchor="t" bIns="121875" lIns="121875" spcFirstLastPara="1" rIns="121875" wrap="square" tIns="121875">
            <a:normAutofit/>
          </a:bodyPr>
          <a:lstStyle/>
          <a:p>
            <a:pPr indent="0" lvl="0" marL="0" rtl="0" algn="l">
              <a:spcBef>
                <a:spcPts val="0"/>
              </a:spcBef>
              <a:spcAft>
                <a:spcPts val="0"/>
              </a:spcAft>
              <a:buNone/>
            </a:pPr>
            <a:r>
              <a:rPr lang="en-US" sz="3600"/>
              <a:t>They are required to inform mineral rights owners about the CAP and their plans to drill.  The requirement includes a public forum advertised in 2 “local” publications.  It includes the meeting that was held this week on Zoom</a:t>
            </a:r>
            <a:endParaRPr sz="3600"/>
          </a:p>
        </p:txBody>
      </p:sp>
      <p:pic>
        <p:nvPicPr>
          <p:cNvPr descr="A blue and white logo&#10;&#10;Description automatically generated" id="314" name="Google Shape;314;g26e715f8761_0_88"/>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315" name="Google Shape;315;g26e715f8761_0_88"/>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sp>
        <p:nvSpPr>
          <p:cNvPr id="316" name="Google Shape;316;g26e715f8761_0_88"/>
          <p:cNvSpPr txBox="1"/>
          <p:nvPr/>
        </p:nvSpPr>
        <p:spPr>
          <a:xfrm>
            <a:off x="142175" y="6091825"/>
            <a:ext cx="2225100" cy="6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1"/>
                </a:solidFill>
              </a:rPr>
              <a:t>Q &amp; A</a:t>
            </a:r>
            <a:endParaRPr sz="3600">
              <a:solidFill>
                <a:schemeClr val="accen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26e715f8761_0_104"/>
          <p:cNvSpPr txBox="1"/>
          <p:nvPr>
            <p:ph type="title"/>
          </p:nvPr>
        </p:nvSpPr>
        <p:spPr>
          <a:xfrm>
            <a:off x="415600" y="593375"/>
            <a:ext cx="11662800" cy="763500"/>
          </a:xfrm>
          <a:prstGeom prst="rect">
            <a:avLst/>
          </a:prstGeom>
        </p:spPr>
        <p:txBody>
          <a:bodyPr anchorCtr="0" anchor="t" bIns="121875" lIns="121875" spcFirstLastPara="1" rIns="121875" wrap="square" tIns="121875">
            <a:noAutofit/>
          </a:bodyPr>
          <a:lstStyle/>
          <a:p>
            <a:pPr indent="0" lvl="0" marL="0" rtl="0" algn="l">
              <a:lnSpc>
                <a:spcPct val="115000"/>
              </a:lnSpc>
              <a:spcBef>
                <a:spcPts val="0"/>
              </a:spcBef>
              <a:spcAft>
                <a:spcPts val="0"/>
              </a:spcAft>
              <a:buNone/>
            </a:pPr>
            <a:r>
              <a:rPr b="1" lang="en-US" sz="4000">
                <a:solidFill>
                  <a:schemeClr val="accent2"/>
                </a:solidFill>
              </a:rPr>
              <a:t>Can we reject giving them our mineral rights?</a:t>
            </a:r>
            <a:endParaRPr b="1" sz="4000">
              <a:solidFill>
                <a:schemeClr val="accent2"/>
              </a:solidFill>
            </a:endParaRPr>
          </a:p>
          <a:p>
            <a:pPr indent="0" lvl="0" marL="0" rtl="0" algn="l">
              <a:lnSpc>
                <a:spcPct val="115000"/>
              </a:lnSpc>
              <a:spcBef>
                <a:spcPts val="0"/>
              </a:spcBef>
              <a:spcAft>
                <a:spcPts val="0"/>
              </a:spcAft>
              <a:buNone/>
            </a:pPr>
            <a:r>
              <a:t/>
            </a:r>
            <a:endParaRPr b="1" sz="4000">
              <a:solidFill>
                <a:schemeClr val="accent2"/>
              </a:solidFill>
            </a:endParaRPr>
          </a:p>
          <a:p>
            <a:pPr indent="0" lvl="0" marL="0" rtl="0" algn="l">
              <a:spcBef>
                <a:spcPts val="0"/>
              </a:spcBef>
              <a:spcAft>
                <a:spcPts val="0"/>
              </a:spcAft>
              <a:buNone/>
            </a:pPr>
            <a:r>
              <a:t/>
            </a:r>
            <a:endParaRPr sz="4000"/>
          </a:p>
        </p:txBody>
      </p:sp>
      <p:sp>
        <p:nvSpPr>
          <p:cNvPr id="323" name="Google Shape;323;g26e715f8761_0_104"/>
          <p:cNvSpPr txBox="1"/>
          <p:nvPr>
            <p:ph idx="1" type="body"/>
          </p:nvPr>
        </p:nvSpPr>
        <p:spPr>
          <a:xfrm>
            <a:off x="415599" y="1536633"/>
            <a:ext cx="11360700" cy="4555200"/>
          </a:xfrm>
          <a:prstGeom prst="rect">
            <a:avLst/>
          </a:prstGeom>
        </p:spPr>
        <p:txBody>
          <a:bodyPr anchorCtr="0" anchor="t" bIns="121875" lIns="121875" spcFirstLastPara="1" rIns="121875" wrap="square" tIns="121875">
            <a:normAutofit lnSpcReduction="10000"/>
          </a:bodyPr>
          <a:lstStyle/>
          <a:p>
            <a:pPr indent="0" lvl="0" marL="0" rtl="0" algn="l">
              <a:spcBef>
                <a:spcPts val="0"/>
              </a:spcBef>
              <a:spcAft>
                <a:spcPts val="0"/>
              </a:spcAft>
              <a:buClr>
                <a:schemeClr val="dk2"/>
              </a:buClr>
              <a:buSzPts val="1100"/>
              <a:buFont typeface="Arial"/>
              <a:buNone/>
            </a:pPr>
            <a:r>
              <a:rPr lang="en-US" sz="3600"/>
              <a:t>Yes, but because of forced pooling in Colorado it is immaterial.  They have the right to take your rights.  There was a bill pending to address and update the Forced Pooling rules to require 90% of respondents rather than the 45% that is the current law</a:t>
            </a:r>
            <a:endParaRPr sz="3600"/>
          </a:p>
          <a:p>
            <a:pPr indent="0" lvl="0" marL="0" rtl="0" algn="l">
              <a:spcBef>
                <a:spcPts val="0"/>
              </a:spcBef>
              <a:spcAft>
                <a:spcPts val="0"/>
              </a:spcAft>
              <a:buClr>
                <a:schemeClr val="dk2"/>
              </a:buClr>
              <a:buSzPts val="1100"/>
              <a:buFont typeface="Arial"/>
              <a:buNone/>
            </a:pPr>
            <a:r>
              <a:t/>
            </a:r>
            <a:endParaRPr sz="3600"/>
          </a:p>
          <a:p>
            <a:pPr indent="0" lvl="0" marL="0" rtl="0" algn="l">
              <a:spcBef>
                <a:spcPts val="0"/>
              </a:spcBef>
              <a:spcAft>
                <a:spcPts val="0"/>
              </a:spcAft>
              <a:buNone/>
            </a:pPr>
            <a:r>
              <a:t/>
            </a:r>
            <a:endParaRPr sz="3600"/>
          </a:p>
        </p:txBody>
      </p:sp>
      <p:pic>
        <p:nvPicPr>
          <p:cNvPr descr="A blue and white logo&#10;&#10;Description automatically generated" id="324" name="Google Shape;324;g26e715f8761_0_104"/>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325" name="Google Shape;325;g26e715f8761_0_104"/>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sp>
        <p:nvSpPr>
          <p:cNvPr id="326" name="Google Shape;326;g26e715f8761_0_104"/>
          <p:cNvSpPr txBox="1"/>
          <p:nvPr/>
        </p:nvSpPr>
        <p:spPr>
          <a:xfrm>
            <a:off x="142175" y="6091825"/>
            <a:ext cx="2225100" cy="6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1"/>
                </a:solidFill>
              </a:rPr>
              <a:t>Q &amp; A</a:t>
            </a:r>
            <a:endParaRPr sz="3600">
              <a:solidFill>
                <a:schemeClr val="accen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g26e715f8761_0_113"/>
          <p:cNvSpPr txBox="1"/>
          <p:nvPr>
            <p:ph type="title"/>
          </p:nvPr>
        </p:nvSpPr>
        <p:spPr>
          <a:xfrm>
            <a:off x="415600" y="593375"/>
            <a:ext cx="11662800" cy="763500"/>
          </a:xfrm>
          <a:prstGeom prst="rect">
            <a:avLst/>
          </a:prstGeom>
        </p:spPr>
        <p:txBody>
          <a:bodyPr anchorCtr="0" anchor="t" bIns="121875" lIns="121875" spcFirstLastPara="1" rIns="121875" wrap="square" tIns="121875">
            <a:noAutofit/>
          </a:bodyPr>
          <a:lstStyle/>
          <a:p>
            <a:pPr indent="0" lvl="0" marL="0" rtl="0" algn="l">
              <a:lnSpc>
                <a:spcPct val="115000"/>
              </a:lnSpc>
              <a:spcBef>
                <a:spcPts val="0"/>
              </a:spcBef>
              <a:spcAft>
                <a:spcPts val="0"/>
              </a:spcAft>
              <a:buNone/>
            </a:pPr>
            <a:r>
              <a:rPr b="1" lang="en-US" sz="4000">
                <a:solidFill>
                  <a:schemeClr val="accent2"/>
                </a:solidFill>
              </a:rPr>
              <a:t>What are the risks of sinkholes and foundation problems to our homes with the drilling?</a:t>
            </a:r>
            <a:endParaRPr b="1" sz="4000">
              <a:solidFill>
                <a:schemeClr val="accent2"/>
              </a:solidFill>
            </a:endParaRPr>
          </a:p>
          <a:p>
            <a:pPr indent="0" lvl="0" marL="0" rtl="0" algn="l">
              <a:lnSpc>
                <a:spcPct val="115000"/>
              </a:lnSpc>
              <a:spcBef>
                <a:spcPts val="0"/>
              </a:spcBef>
              <a:spcAft>
                <a:spcPts val="0"/>
              </a:spcAft>
              <a:buNone/>
            </a:pPr>
            <a:r>
              <a:t/>
            </a:r>
            <a:endParaRPr b="1" sz="4000">
              <a:solidFill>
                <a:schemeClr val="accent2"/>
              </a:solidFill>
            </a:endParaRPr>
          </a:p>
          <a:p>
            <a:pPr indent="0" lvl="0" marL="0" rtl="0" algn="l">
              <a:spcBef>
                <a:spcPts val="0"/>
              </a:spcBef>
              <a:spcAft>
                <a:spcPts val="0"/>
              </a:spcAft>
              <a:buNone/>
            </a:pPr>
            <a:r>
              <a:t/>
            </a:r>
            <a:endParaRPr sz="4000"/>
          </a:p>
        </p:txBody>
      </p:sp>
      <p:sp>
        <p:nvSpPr>
          <p:cNvPr id="333" name="Google Shape;333;g26e715f8761_0_113"/>
          <p:cNvSpPr txBox="1"/>
          <p:nvPr>
            <p:ph idx="1" type="body"/>
          </p:nvPr>
        </p:nvSpPr>
        <p:spPr>
          <a:xfrm>
            <a:off x="415600" y="2146227"/>
            <a:ext cx="11360700" cy="3724200"/>
          </a:xfrm>
          <a:prstGeom prst="rect">
            <a:avLst/>
          </a:prstGeom>
        </p:spPr>
        <p:txBody>
          <a:bodyPr anchorCtr="0" anchor="t" bIns="121875" lIns="121875" spcFirstLastPara="1" rIns="121875" wrap="square" tIns="121875">
            <a:normAutofit fontScale="92500" lnSpcReduction="20000"/>
          </a:bodyPr>
          <a:lstStyle/>
          <a:p>
            <a:pPr indent="0" lvl="0" marL="0" rtl="0" algn="l">
              <a:spcBef>
                <a:spcPts val="0"/>
              </a:spcBef>
              <a:spcAft>
                <a:spcPts val="0"/>
              </a:spcAft>
              <a:buClr>
                <a:schemeClr val="dk2"/>
              </a:buClr>
              <a:buSzPct val="30555"/>
              <a:buFont typeface="Arial"/>
              <a:buNone/>
            </a:pPr>
            <a:r>
              <a:rPr lang="en-US" sz="3600"/>
              <a:t>In theory this is a very unlikely issue, but possible.  The drilling is supposed to be at 7-8,000 feet below the surface.  That said if they do encounter any unforeseen faults the impact could be significant to things like the reservoir dam but still is unlikely to directly affect your home.</a:t>
            </a:r>
            <a:endParaRPr sz="3600"/>
          </a:p>
          <a:p>
            <a:pPr indent="0" lvl="0" marL="0" rtl="0" algn="l">
              <a:spcBef>
                <a:spcPts val="0"/>
              </a:spcBef>
              <a:spcAft>
                <a:spcPts val="0"/>
              </a:spcAft>
              <a:buClr>
                <a:schemeClr val="dk2"/>
              </a:buClr>
              <a:buSzPct val="30555"/>
              <a:buFont typeface="Arial"/>
              <a:buNone/>
            </a:pPr>
            <a:r>
              <a:t/>
            </a:r>
            <a:endParaRPr sz="3600"/>
          </a:p>
          <a:p>
            <a:pPr indent="0" lvl="0" marL="0" rtl="0" algn="l">
              <a:spcBef>
                <a:spcPts val="0"/>
              </a:spcBef>
              <a:spcAft>
                <a:spcPts val="0"/>
              </a:spcAft>
              <a:buNone/>
            </a:pPr>
            <a:r>
              <a:t/>
            </a:r>
            <a:endParaRPr sz="3600"/>
          </a:p>
        </p:txBody>
      </p:sp>
      <p:pic>
        <p:nvPicPr>
          <p:cNvPr descr="A blue and white logo&#10;&#10;Description automatically generated" id="334" name="Google Shape;334;g26e715f8761_0_113"/>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335" name="Google Shape;335;g26e715f8761_0_113"/>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sp>
        <p:nvSpPr>
          <p:cNvPr id="336" name="Google Shape;336;g26e715f8761_0_113"/>
          <p:cNvSpPr txBox="1"/>
          <p:nvPr/>
        </p:nvSpPr>
        <p:spPr>
          <a:xfrm>
            <a:off x="142175" y="6091825"/>
            <a:ext cx="2225100" cy="6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1"/>
                </a:solidFill>
              </a:rPr>
              <a:t>Q &amp; A</a:t>
            </a:r>
            <a:endParaRPr sz="3600">
              <a:solidFill>
                <a:schemeClr val="accen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26e715f8761_0_125"/>
          <p:cNvSpPr txBox="1"/>
          <p:nvPr>
            <p:ph type="title"/>
          </p:nvPr>
        </p:nvSpPr>
        <p:spPr>
          <a:xfrm>
            <a:off x="415600" y="593375"/>
            <a:ext cx="11662800" cy="763500"/>
          </a:xfrm>
          <a:prstGeom prst="rect">
            <a:avLst/>
          </a:prstGeom>
        </p:spPr>
        <p:txBody>
          <a:bodyPr anchorCtr="0" anchor="t" bIns="121875" lIns="121875" spcFirstLastPara="1" rIns="121875" wrap="square" tIns="121875">
            <a:noAutofit/>
          </a:bodyPr>
          <a:lstStyle/>
          <a:p>
            <a:pPr indent="0" lvl="0" marL="0" rtl="0" algn="l">
              <a:lnSpc>
                <a:spcPct val="115000"/>
              </a:lnSpc>
              <a:spcBef>
                <a:spcPts val="0"/>
              </a:spcBef>
              <a:spcAft>
                <a:spcPts val="0"/>
              </a:spcAft>
              <a:buNone/>
            </a:pPr>
            <a:r>
              <a:rPr b="1" lang="en-US" sz="4000">
                <a:solidFill>
                  <a:schemeClr val="accent2"/>
                </a:solidFill>
              </a:rPr>
              <a:t>Are there any endangered species that could block them from drilling?</a:t>
            </a:r>
            <a:endParaRPr b="1" sz="4000">
              <a:solidFill>
                <a:schemeClr val="accent2"/>
              </a:solidFill>
            </a:endParaRPr>
          </a:p>
          <a:p>
            <a:pPr indent="0" lvl="0" marL="0" rtl="0" algn="l">
              <a:lnSpc>
                <a:spcPct val="115000"/>
              </a:lnSpc>
              <a:spcBef>
                <a:spcPts val="0"/>
              </a:spcBef>
              <a:spcAft>
                <a:spcPts val="0"/>
              </a:spcAft>
              <a:buNone/>
            </a:pPr>
            <a:r>
              <a:t/>
            </a:r>
            <a:endParaRPr b="1" sz="4000">
              <a:solidFill>
                <a:schemeClr val="accent2"/>
              </a:solidFill>
            </a:endParaRPr>
          </a:p>
          <a:p>
            <a:pPr indent="0" lvl="0" marL="0" rtl="0" algn="l">
              <a:lnSpc>
                <a:spcPct val="115000"/>
              </a:lnSpc>
              <a:spcBef>
                <a:spcPts val="0"/>
              </a:spcBef>
              <a:spcAft>
                <a:spcPts val="0"/>
              </a:spcAft>
              <a:buNone/>
            </a:pPr>
            <a:r>
              <a:t/>
            </a:r>
            <a:endParaRPr b="1" sz="4000">
              <a:solidFill>
                <a:schemeClr val="accent2"/>
              </a:solidFill>
            </a:endParaRPr>
          </a:p>
          <a:p>
            <a:pPr indent="0" lvl="0" marL="0" rtl="0" algn="l">
              <a:spcBef>
                <a:spcPts val="0"/>
              </a:spcBef>
              <a:spcAft>
                <a:spcPts val="0"/>
              </a:spcAft>
              <a:buNone/>
            </a:pPr>
            <a:r>
              <a:t/>
            </a:r>
            <a:endParaRPr sz="4000"/>
          </a:p>
        </p:txBody>
      </p:sp>
      <p:sp>
        <p:nvSpPr>
          <p:cNvPr id="343" name="Google Shape;343;g26e715f8761_0_125"/>
          <p:cNvSpPr txBox="1"/>
          <p:nvPr>
            <p:ph idx="1" type="body"/>
          </p:nvPr>
        </p:nvSpPr>
        <p:spPr>
          <a:xfrm>
            <a:off x="415599" y="2146233"/>
            <a:ext cx="11360700" cy="4555200"/>
          </a:xfrm>
          <a:prstGeom prst="rect">
            <a:avLst/>
          </a:prstGeom>
        </p:spPr>
        <p:txBody>
          <a:bodyPr anchorCtr="0" anchor="t" bIns="121875" lIns="121875" spcFirstLastPara="1" rIns="121875" wrap="square" tIns="121875">
            <a:normAutofit fontScale="85000" lnSpcReduction="20000"/>
          </a:bodyPr>
          <a:lstStyle/>
          <a:p>
            <a:pPr indent="0" lvl="0" marL="0" rtl="0" algn="l">
              <a:spcBef>
                <a:spcPts val="0"/>
              </a:spcBef>
              <a:spcAft>
                <a:spcPts val="0"/>
              </a:spcAft>
              <a:buNone/>
            </a:pPr>
            <a:r>
              <a:rPr lang="en-US" sz="3600"/>
              <a:t>We are investigating this right now via some local groups as well as CPW. Hoping to find nesting pairs as well as an endangered species or two.  We filed a CORA request for some recent studies. Check back &amp; let us know if you see any nests of raptors.</a:t>
            </a:r>
            <a:endParaRPr sz="3600"/>
          </a:p>
          <a:p>
            <a:pPr indent="0" lvl="0" marL="0" rtl="0" algn="l">
              <a:spcBef>
                <a:spcPts val="0"/>
              </a:spcBef>
              <a:spcAft>
                <a:spcPts val="0"/>
              </a:spcAft>
              <a:buNone/>
            </a:pPr>
            <a:r>
              <a:t/>
            </a:r>
            <a:endParaRPr sz="3600"/>
          </a:p>
          <a:p>
            <a:pPr indent="0" lvl="0" marL="0" rtl="0" algn="l">
              <a:spcBef>
                <a:spcPts val="0"/>
              </a:spcBef>
              <a:spcAft>
                <a:spcPts val="0"/>
              </a:spcAft>
              <a:buNone/>
            </a:pPr>
            <a:r>
              <a:t/>
            </a:r>
            <a:endParaRPr sz="3600"/>
          </a:p>
          <a:p>
            <a:pPr indent="0" lvl="0" marL="0" rtl="0" algn="l">
              <a:spcBef>
                <a:spcPts val="0"/>
              </a:spcBef>
              <a:spcAft>
                <a:spcPts val="0"/>
              </a:spcAft>
              <a:buNone/>
            </a:pPr>
            <a:r>
              <a:t/>
            </a:r>
            <a:endParaRPr sz="3600"/>
          </a:p>
          <a:p>
            <a:pPr indent="0" lvl="0" marL="0" rtl="0" algn="l">
              <a:spcBef>
                <a:spcPts val="0"/>
              </a:spcBef>
              <a:spcAft>
                <a:spcPts val="0"/>
              </a:spcAft>
              <a:buNone/>
            </a:pPr>
            <a:r>
              <a:t/>
            </a:r>
            <a:endParaRPr sz="3600"/>
          </a:p>
        </p:txBody>
      </p:sp>
      <p:pic>
        <p:nvPicPr>
          <p:cNvPr descr="A blue and white logo&#10;&#10;Description automatically generated" id="344" name="Google Shape;344;g26e715f8761_0_125"/>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345" name="Google Shape;345;g26e715f8761_0_125"/>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sp>
        <p:nvSpPr>
          <p:cNvPr id="346" name="Google Shape;346;g26e715f8761_0_125"/>
          <p:cNvSpPr txBox="1"/>
          <p:nvPr/>
        </p:nvSpPr>
        <p:spPr>
          <a:xfrm>
            <a:off x="142175" y="6091825"/>
            <a:ext cx="2225100" cy="6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1"/>
                </a:solidFill>
              </a:rPr>
              <a:t>Q &amp; A</a:t>
            </a:r>
            <a:endParaRPr sz="3600">
              <a:solidFill>
                <a:schemeClr val="accen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g26e715f8761_3_11"/>
          <p:cNvSpPr txBox="1"/>
          <p:nvPr>
            <p:ph type="title"/>
          </p:nvPr>
        </p:nvSpPr>
        <p:spPr>
          <a:xfrm>
            <a:off x="415599" y="593367"/>
            <a:ext cx="11360803" cy="763601"/>
          </a:xfrm>
          <a:prstGeom prst="rect">
            <a:avLst/>
          </a:prstGeom>
          <a:noFill/>
          <a:ln>
            <a:noFill/>
          </a:ln>
        </p:spPr>
        <p:txBody>
          <a:bodyPr anchorCtr="0" anchor="t" bIns="121875" lIns="121875" spcFirstLastPara="1" rIns="121875" wrap="square" tIns="121875">
            <a:normAutofit/>
          </a:bodyPr>
          <a:lstStyle/>
          <a:p>
            <a:pPr indent="0" lvl="0" marL="0" marR="0" rtl="0" algn="l">
              <a:lnSpc>
                <a:spcPct val="100000"/>
              </a:lnSpc>
              <a:spcBef>
                <a:spcPts val="0"/>
              </a:spcBef>
              <a:spcAft>
                <a:spcPts val="0"/>
              </a:spcAft>
              <a:buClr>
                <a:srgbClr val="000000"/>
              </a:buClr>
              <a:buSzPts val="3300"/>
              <a:buFont typeface="Arial"/>
              <a:buNone/>
            </a:pPr>
            <a:r>
              <a:rPr lang="en-US" sz="3300"/>
              <a:t>It’s not over!</a:t>
            </a:r>
            <a:endParaRPr sz="1900"/>
          </a:p>
        </p:txBody>
      </p:sp>
      <p:sp>
        <p:nvSpPr>
          <p:cNvPr id="139" name="Google Shape;139;g26e715f8761_3_11"/>
          <p:cNvSpPr txBox="1"/>
          <p:nvPr>
            <p:ph idx="1" type="body"/>
          </p:nvPr>
        </p:nvSpPr>
        <p:spPr>
          <a:xfrm>
            <a:off x="415600" y="1536625"/>
            <a:ext cx="10119900" cy="4555200"/>
          </a:xfrm>
          <a:prstGeom prst="rect">
            <a:avLst/>
          </a:prstGeom>
          <a:noFill/>
          <a:ln>
            <a:noFill/>
          </a:ln>
        </p:spPr>
        <p:txBody>
          <a:bodyPr anchorCtr="0" anchor="t" bIns="121875" lIns="121875" spcFirstLastPara="1" rIns="121875" wrap="square" tIns="121875">
            <a:normAutofit/>
          </a:bodyPr>
          <a:lstStyle/>
          <a:p>
            <a:pPr indent="-457200" lvl="0" marL="609600" rtl="0" algn="l">
              <a:lnSpc>
                <a:spcPct val="115000"/>
              </a:lnSpc>
              <a:spcBef>
                <a:spcPts val="0"/>
              </a:spcBef>
              <a:spcAft>
                <a:spcPts val="0"/>
              </a:spcAft>
              <a:buSzPts val="2400"/>
              <a:buChar char="•"/>
            </a:pPr>
            <a:r>
              <a:rPr b="0" i="0" lang="en-US" sz="2400" u="none" cap="none" strike="noStrike">
                <a:solidFill>
                  <a:srgbClr val="585858"/>
                </a:solidFill>
                <a:latin typeface="Arial"/>
                <a:ea typeface="Arial"/>
                <a:cs typeface="Arial"/>
                <a:sym typeface="Arial"/>
              </a:rPr>
              <a:t>The major takeaway from this presentation is that this process i</a:t>
            </a:r>
            <a:r>
              <a:rPr lang="en-US" sz="2400">
                <a:solidFill>
                  <a:srgbClr val="585858"/>
                </a:solidFill>
              </a:rPr>
              <a:t>s not a done deal</a:t>
            </a:r>
            <a:r>
              <a:rPr b="0" i="0" lang="en-US" sz="2400" u="none" cap="none" strike="noStrike">
                <a:solidFill>
                  <a:srgbClr val="585858"/>
                </a:solidFill>
                <a:latin typeface="Arial"/>
                <a:ea typeface="Arial"/>
                <a:cs typeface="Arial"/>
                <a:sym typeface="Arial"/>
              </a:rPr>
              <a:t>!</a:t>
            </a:r>
            <a:br>
              <a:rPr b="0" i="0" lang="en-US" sz="2400" u="none" cap="none" strike="noStrike">
                <a:solidFill>
                  <a:srgbClr val="585858"/>
                </a:solidFill>
                <a:latin typeface="Arial"/>
                <a:ea typeface="Arial"/>
                <a:cs typeface="Arial"/>
                <a:sym typeface="Arial"/>
              </a:rPr>
            </a:br>
            <a:endParaRPr sz="1900"/>
          </a:p>
          <a:p>
            <a:pPr indent="-425450" lvl="1" marL="1219200" rtl="0" algn="l">
              <a:lnSpc>
                <a:spcPct val="115000"/>
              </a:lnSpc>
              <a:spcBef>
                <a:spcPts val="0"/>
              </a:spcBef>
              <a:spcAft>
                <a:spcPts val="0"/>
              </a:spcAft>
              <a:buSzPts val="1900"/>
              <a:buChar char="•"/>
            </a:pPr>
            <a:r>
              <a:rPr lang="en-US" sz="1900"/>
              <a:t>We still have a chance to stop this</a:t>
            </a:r>
            <a:br>
              <a:rPr lang="en-US"/>
            </a:br>
            <a:endParaRPr/>
          </a:p>
          <a:p>
            <a:pPr indent="-425450" lvl="1" marL="1219200" rtl="0" algn="l">
              <a:lnSpc>
                <a:spcPct val="115000"/>
              </a:lnSpc>
              <a:spcBef>
                <a:spcPts val="0"/>
              </a:spcBef>
              <a:spcAft>
                <a:spcPts val="0"/>
              </a:spcAft>
              <a:buSzPts val="1900"/>
              <a:buChar char="•"/>
            </a:pPr>
            <a:r>
              <a:rPr lang="en-US"/>
              <a:t>STAR has done amazing work and can benefit even more from your commitment of time and $$</a:t>
            </a:r>
            <a:endParaRPr/>
          </a:p>
        </p:txBody>
      </p:sp>
      <p:pic>
        <p:nvPicPr>
          <p:cNvPr descr="A blue and white logo&#10;&#10;Description automatically generated" id="140" name="Google Shape;140;g26e715f8761_3_11"/>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141" name="Google Shape;141;g26e715f8761_3_11"/>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g26e715f8761_0_135"/>
          <p:cNvSpPr txBox="1"/>
          <p:nvPr>
            <p:ph type="title"/>
          </p:nvPr>
        </p:nvSpPr>
        <p:spPr>
          <a:xfrm>
            <a:off x="415600" y="593375"/>
            <a:ext cx="11662800" cy="763500"/>
          </a:xfrm>
          <a:prstGeom prst="rect">
            <a:avLst/>
          </a:prstGeom>
        </p:spPr>
        <p:txBody>
          <a:bodyPr anchorCtr="0" anchor="t" bIns="121875" lIns="121875" spcFirstLastPara="1" rIns="121875" wrap="square" tIns="121875">
            <a:noAutofit/>
          </a:bodyPr>
          <a:lstStyle/>
          <a:p>
            <a:pPr indent="0" lvl="0" marL="0" rtl="0" algn="l">
              <a:lnSpc>
                <a:spcPct val="115000"/>
              </a:lnSpc>
              <a:spcBef>
                <a:spcPts val="0"/>
              </a:spcBef>
              <a:spcAft>
                <a:spcPts val="0"/>
              </a:spcAft>
              <a:buClr>
                <a:schemeClr val="dk2"/>
              </a:buClr>
              <a:buSzPts val="1100"/>
              <a:buFont typeface="Arial"/>
              <a:buNone/>
            </a:pPr>
            <a:r>
              <a:rPr b="1" lang="en-US" sz="4000">
                <a:solidFill>
                  <a:schemeClr val="accent2"/>
                </a:solidFill>
              </a:rPr>
              <a:t>How do you use the map tool to find the distance of the drill pad from your house?</a:t>
            </a:r>
            <a:endParaRPr b="1" sz="4000">
              <a:solidFill>
                <a:schemeClr val="accent2"/>
              </a:solidFill>
            </a:endParaRPr>
          </a:p>
          <a:p>
            <a:pPr indent="0" lvl="0" marL="0" rtl="0" algn="l">
              <a:lnSpc>
                <a:spcPct val="115000"/>
              </a:lnSpc>
              <a:spcBef>
                <a:spcPts val="0"/>
              </a:spcBef>
              <a:spcAft>
                <a:spcPts val="0"/>
              </a:spcAft>
              <a:buClr>
                <a:schemeClr val="dk2"/>
              </a:buClr>
              <a:buSzPts val="1100"/>
              <a:buFont typeface="Arial"/>
              <a:buNone/>
            </a:pPr>
            <a:r>
              <a:t/>
            </a:r>
            <a:endParaRPr b="1" sz="4000">
              <a:solidFill>
                <a:schemeClr val="accent2"/>
              </a:solidFill>
            </a:endParaRPr>
          </a:p>
          <a:p>
            <a:pPr indent="0" lvl="0" marL="0" rtl="0" algn="l">
              <a:lnSpc>
                <a:spcPct val="115000"/>
              </a:lnSpc>
              <a:spcBef>
                <a:spcPts val="0"/>
              </a:spcBef>
              <a:spcAft>
                <a:spcPts val="0"/>
              </a:spcAft>
              <a:buNone/>
            </a:pPr>
            <a:r>
              <a:t/>
            </a:r>
            <a:endParaRPr b="1" sz="4000">
              <a:solidFill>
                <a:schemeClr val="accent2"/>
              </a:solidFill>
            </a:endParaRPr>
          </a:p>
          <a:p>
            <a:pPr indent="0" lvl="0" marL="0" rtl="0" algn="l">
              <a:lnSpc>
                <a:spcPct val="115000"/>
              </a:lnSpc>
              <a:spcBef>
                <a:spcPts val="0"/>
              </a:spcBef>
              <a:spcAft>
                <a:spcPts val="0"/>
              </a:spcAft>
              <a:buNone/>
            </a:pPr>
            <a:r>
              <a:t/>
            </a:r>
            <a:endParaRPr b="1" sz="4000">
              <a:solidFill>
                <a:schemeClr val="accent2"/>
              </a:solidFill>
            </a:endParaRPr>
          </a:p>
          <a:p>
            <a:pPr indent="0" lvl="0" marL="0" rtl="0" algn="l">
              <a:spcBef>
                <a:spcPts val="0"/>
              </a:spcBef>
              <a:spcAft>
                <a:spcPts val="0"/>
              </a:spcAft>
              <a:buNone/>
            </a:pPr>
            <a:r>
              <a:t/>
            </a:r>
            <a:endParaRPr sz="4000"/>
          </a:p>
        </p:txBody>
      </p:sp>
      <p:sp>
        <p:nvSpPr>
          <p:cNvPr id="353" name="Google Shape;353;g26e715f8761_0_135"/>
          <p:cNvSpPr txBox="1"/>
          <p:nvPr>
            <p:ph idx="1" type="body"/>
          </p:nvPr>
        </p:nvSpPr>
        <p:spPr>
          <a:xfrm>
            <a:off x="415599" y="2298633"/>
            <a:ext cx="11360700" cy="4555200"/>
          </a:xfrm>
          <a:prstGeom prst="rect">
            <a:avLst/>
          </a:prstGeom>
        </p:spPr>
        <p:txBody>
          <a:bodyPr anchorCtr="0" anchor="t" bIns="121875" lIns="121875" spcFirstLastPara="1" rIns="121875" wrap="square" tIns="121875">
            <a:normAutofit/>
          </a:bodyPr>
          <a:lstStyle/>
          <a:p>
            <a:pPr indent="0" lvl="0" marL="0" rtl="0" algn="l">
              <a:spcBef>
                <a:spcPts val="0"/>
              </a:spcBef>
              <a:spcAft>
                <a:spcPts val="0"/>
              </a:spcAft>
              <a:buClr>
                <a:schemeClr val="dk2"/>
              </a:buClr>
              <a:buSzPts val="1100"/>
              <a:buFont typeface="Arial"/>
              <a:buNone/>
            </a:pPr>
            <a:r>
              <a:rPr lang="en-US" sz="3600"/>
              <a:t>Go to Mark’s table right over there and he will show you</a:t>
            </a:r>
            <a:endParaRPr sz="3600"/>
          </a:p>
          <a:p>
            <a:pPr indent="0" lvl="0" marL="0" rtl="0" algn="l">
              <a:spcBef>
                <a:spcPts val="0"/>
              </a:spcBef>
              <a:spcAft>
                <a:spcPts val="0"/>
              </a:spcAft>
              <a:buClr>
                <a:schemeClr val="dk2"/>
              </a:buClr>
              <a:buSzPts val="1100"/>
              <a:buFont typeface="Arial"/>
              <a:buNone/>
            </a:pPr>
            <a:r>
              <a:t/>
            </a:r>
            <a:endParaRPr sz="3600"/>
          </a:p>
          <a:p>
            <a:pPr indent="0" lvl="0" marL="0" rtl="0" algn="l">
              <a:spcBef>
                <a:spcPts val="0"/>
              </a:spcBef>
              <a:spcAft>
                <a:spcPts val="0"/>
              </a:spcAft>
              <a:buNone/>
            </a:pPr>
            <a:r>
              <a:t/>
            </a:r>
            <a:endParaRPr sz="3600"/>
          </a:p>
        </p:txBody>
      </p:sp>
      <p:pic>
        <p:nvPicPr>
          <p:cNvPr descr="A blue and white logo&#10;&#10;Description automatically generated" id="354" name="Google Shape;354;g26e715f8761_0_135"/>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355" name="Google Shape;355;g26e715f8761_0_135"/>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sp>
        <p:nvSpPr>
          <p:cNvPr id="356" name="Google Shape;356;g26e715f8761_0_135"/>
          <p:cNvSpPr txBox="1"/>
          <p:nvPr/>
        </p:nvSpPr>
        <p:spPr>
          <a:xfrm>
            <a:off x="142175" y="6091825"/>
            <a:ext cx="2225100" cy="6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1"/>
                </a:solidFill>
              </a:rPr>
              <a:t>Q &amp; A</a:t>
            </a:r>
            <a:endParaRPr sz="3600">
              <a:solidFill>
                <a:schemeClr val="accen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g26e715f8761_0_146"/>
          <p:cNvSpPr txBox="1"/>
          <p:nvPr>
            <p:ph type="title"/>
          </p:nvPr>
        </p:nvSpPr>
        <p:spPr>
          <a:xfrm>
            <a:off x="415600" y="593375"/>
            <a:ext cx="11662800" cy="7635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Clr>
                <a:schemeClr val="dk2"/>
              </a:buClr>
              <a:buSzPts val="1100"/>
              <a:buFont typeface="Arial"/>
              <a:buNone/>
            </a:pPr>
            <a:r>
              <a:rPr b="1" lang="en-US" sz="4000">
                <a:solidFill>
                  <a:schemeClr val="accent2"/>
                </a:solidFill>
              </a:rPr>
              <a:t>I would love a “here is what we can control to try to keep this out of our backyard” primer!</a:t>
            </a:r>
            <a:endParaRPr b="1" sz="4000">
              <a:solidFill>
                <a:schemeClr val="accent2"/>
              </a:solidFill>
            </a:endParaRPr>
          </a:p>
          <a:p>
            <a:pPr indent="0" lvl="0" marL="0" rtl="0" algn="l">
              <a:spcBef>
                <a:spcPts val="0"/>
              </a:spcBef>
              <a:spcAft>
                <a:spcPts val="0"/>
              </a:spcAft>
              <a:buClr>
                <a:schemeClr val="dk2"/>
              </a:buClr>
              <a:buSzPts val="1100"/>
              <a:buFont typeface="Arial"/>
              <a:buNone/>
            </a:pPr>
            <a:r>
              <a:t/>
            </a:r>
            <a:endParaRPr b="1" sz="4000">
              <a:solidFill>
                <a:schemeClr val="accent2"/>
              </a:solidFill>
            </a:endParaRPr>
          </a:p>
          <a:p>
            <a:pPr indent="0" lvl="0" marL="0" rtl="0" algn="l">
              <a:spcBef>
                <a:spcPts val="0"/>
              </a:spcBef>
              <a:spcAft>
                <a:spcPts val="0"/>
              </a:spcAft>
              <a:buNone/>
            </a:pPr>
            <a:r>
              <a:t/>
            </a:r>
            <a:endParaRPr b="1" sz="4000">
              <a:solidFill>
                <a:schemeClr val="accent2"/>
              </a:solidFill>
            </a:endParaRPr>
          </a:p>
        </p:txBody>
      </p:sp>
      <p:pic>
        <p:nvPicPr>
          <p:cNvPr descr="A blue and white logo&#10;&#10;Description automatically generated" id="363" name="Google Shape;363;g26e715f8761_0_146"/>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364" name="Google Shape;364;g26e715f8761_0_146"/>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sp>
        <p:nvSpPr>
          <p:cNvPr id="365" name="Google Shape;365;g26e715f8761_0_146"/>
          <p:cNvSpPr txBox="1"/>
          <p:nvPr/>
        </p:nvSpPr>
        <p:spPr>
          <a:xfrm>
            <a:off x="142175" y="6091825"/>
            <a:ext cx="2225100" cy="6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1"/>
                </a:solidFill>
              </a:rPr>
              <a:t>Q &amp; A</a:t>
            </a:r>
            <a:endParaRPr sz="3600">
              <a:solidFill>
                <a:schemeClr val="accent1"/>
              </a:solidFill>
            </a:endParaRPr>
          </a:p>
        </p:txBody>
      </p:sp>
      <p:sp>
        <p:nvSpPr>
          <p:cNvPr id="366" name="Google Shape;366;g26e715f8761_0_146"/>
          <p:cNvSpPr txBox="1"/>
          <p:nvPr>
            <p:ph idx="1" type="body"/>
          </p:nvPr>
        </p:nvSpPr>
        <p:spPr>
          <a:xfrm>
            <a:off x="415599" y="1536633"/>
            <a:ext cx="11360700" cy="4555200"/>
          </a:xfrm>
          <a:prstGeom prst="rect">
            <a:avLst/>
          </a:prstGeom>
        </p:spPr>
        <p:txBody>
          <a:bodyPr anchorCtr="0" anchor="t" bIns="121875" lIns="121875" spcFirstLastPara="1" rIns="121875" wrap="square" tIns="121875">
            <a:normAutofit lnSpcReduction="10000"/>
          </a:bodyPr>
          <a:lstStyle/>
          <a:p>
            <a:pPr indent="0" lvl="0" marL="0" rtl="0" algn="l">
              <a:spcBef>
                <a:spcPts val="0"/>
              </a:spcBef>
              <a:spcAft>
                <a:spcPts val="0"/>
              </a:spcAft>
              <a:buNone/>
            </a:pPr>
            <a:r>
              <a:t/>
            </a:r>
            <a:endParaRPr sz="3600"/>
          </a:p>
          <a:p>
            <a:pPr indent="0" lvl="0" marL="0" rtl="0" algn="l">
              <a:spcBef>
                <a:spcPts val="0"/>
              </a:spcBef>
              <a:spcAft>
                <a:spcPts val="0"/>
              </a:spcAft>
              <a:buNone/>
            </a:pPr>
            <a:r>
              <a:rPr lang="en-US" sz="3600"/>
              <a:t>This is what today is about.  We wanted to share what we have done and what we can all do moving ahead. Pay special attention to the “What Can I Do” material that Marsha will present shortly..</a:t>
            </a:r>
            <a:endParaRPr sz="3600"/>
          </a:p>
          <a:p>
            <a:pPr indent="0" lvl="0" marL="0" rtl="0" algn="l">
              <a:spcBef>
                <a:spcPts val="0"/>
              </a:spcBef>
              <a:spcAft>
                <a:spcPts val="0"/>
              </a:spcAft>
              <a:buNone/>
            </a:pPr>
            <a:r>
              <a:t/>
            </a:r>
            <a:endParaRPr sz="3600"/>
          </a:p>
          <a:p>
            <a:pPr indent="0" lvl="0" marL="0" rtl="0" algn="l">
              <a:spcBef>
                <a:spcPts val="0"/>
              </a:spcBef>
              <a:spcAft>
                <a:spcPts val="0"/>
              </a:spcAft>
              <a:buNone/>
            </a:pPr>
            <a:r>
              <a:rPr lang="en-US" sz="3600"/>
              <a:t>There is a great deal we can do.  Please join </a:t>
            </a:r>
            <a:r>
              <a:rPr b="1" lang="en-US" sz="3600">
                <a:solidFill>
                  <a:schemeClr val="accent2"/>
                </a:solidFill>
              </a:rPr>
              <a:t>US</a:t>
            </a:r>
            <a:endParaRPr b="1" sz="3600">
              <a:solidFill>
                <a:schemeClr val="accent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26e715f8761_0_159"/>
          <p:cNvSpPr txBox="1"/>
          <p:nvPr>
            <p:ph type="title"/>
          </p:nvPr>
        </p:nvSpPr>
        <p:spPr>
          <a:xfrm>
            <a:off x="415600" y="593375"/>
            <a:ext cx="11662800" cy="7635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b="1" lang="en-US" sz="4000">
                <a:solidFill>
                  <a:schemeClr val="accent2"/>
                </a:solidFill>
              </a:rPr>
              <a:t>Lowry Sub Area plan 1.1 requires all new developments to conserve water. How could this be approved if it’s not in compliance?</a:t>
            </a:r>
            <a:endParaRPr sz="4000"/>
          </a:p>
        </p:txBody>
      </p:sp>
      <p:sp>
        <p:nvSpPr>
          <p:cNvPr id="373" name="Google Shape;373;g26e715f8761_0_159"/>
          <p:cNvSpPr txBox="1"/>
          <p:nvPr>
            <p:ph idx="1" type="body"/>
          </p:nvPr>
        </p:nvSpPr>
        <p:spPr>
          <a:xfrm>
            <a:off x="415599" y="2146233"/>
            <a:ext cx="11360700" cy="4555200"/>
          </a:xfrm>
          <a:prstGeom prst="rect">
            <a:avLst/>
          </a:prstGeom>
        </p:spPr>
        <p:txBody>
          <a:bodyPr anchorCtr="0" anchor="t" bIns="121875" lIns="121875" spcFirstLastPara="1" rIns="121875" wrap="square" tIns="121875">
            <a:normAutofit lnSpcReduction="20000"/>
          </a:bodyPr>
          <a:lstStyle/>
          <a:p>
            <a:pPr indent="0" lvl="0" marL="0" rtl="0" algn="l">
              <a:spcBef>
                <a:spcPts val="0"/>
              </a:spcBef>
              <a:spcAft>
                <a:spcPts val="0"/>
              </a:spcAft>
              <a:buNone/>
            </a:pPr>
            <a:r>
              <a:t/>
            </a:r>
            <a:endParaRPr sz="3600"/>
          </a:p>
          <a:p>
            <a:pPr indent="0" lvl="0" marL="0" rtl="0" algn="l">
              <a:spcBef>
                <a:spcPts val="0"/>
              </a:spcBef>
              <a:spcAft>
                <a:spcPts val="0"/>
              </a:spcAft>
              <a:buNone/>
            </a:pPr>
            <a:r>
              <a:rPr lang="en-US" sz="3600"/>
              <a:t>For the same reason that we continue to ignore the EPA mandates on our air.  O&amp;G gets special treatment in our state and we can tell you that the </a:t>
            </a:r>
            <a:r>
              <a:rPr b="1" lang="en-US" sz="3600"/>
              <a:t>water</a:t>
            </a:r>
            <a:r>
              <a:rPr lang="en-US" sz="3600"/>
              <a:t> for the project is coming from a </a:t>
            </a:r>
            <a:r>
              <a:rPr b="1" lang="en-US" sz="3600"/>
              <a:t>private source so isn’t counted in the conservation plans</a:t>
            </a:r>
            <a:endParaRPr b="1" sz="3600"/>
          </a:p>
          <a:p>
            <a:pPr indent="0" lvl="0" marL="0" rtl="0" algn="l">
              <a:spcBef>
                <a:spcPts val="0"/>
              </a:spcBef>
              <a:spcAft>
                <a:spcPts val="0"/>
              </a:spcAft>
              <a:buNone/>
            </a:pPr>
            <a:r>
              <a:t/>
            </a:r>
            <a:endParaRPr sz="3600"/>
          </a:p>
          <a:p>
            <a:pPr indent="0" lvl="0" marL="0" rtl="0" algn="l">
              <a:spcBef>
                <a:spcPts val="0"/>
              </a:spcBef>
              <a:spcAft>
                <a:spcPts val="0"/>
              </a:spcAft>
              <a:buNone/>
            </a:pPr>
            <a:r>
              <a:t/>
            </a:r>
            <a:endParaRPr sz="3600"/>
          </a:p>
        </p:txBody>
      </p:sp>
      <p:pic>
        <p:nvPicPr>
          <p:cNvPr descr="A blue and white logo&#10;&#10;Description automatically generated" id="374" name="Google Shape;374;g26e715f8761_0_159"/>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375" name="Google Shape;375;g26e715f8761_0_159"/>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sp>
        <p:nvSpPr>
          <p:cNvPr id="376" name="Google Shape;376;g26e715f8761_0_159"/>
          <p:cNvSpPr txBox="1"/>
          <p:nvPr/>
        </p:nvSpPr>
        <p:spPr>
          <a:xfrm>
            <a:off x="142175" y="6091825"/>
            <a:ext cx="2225100" cy="6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1"/>
                </a:solidFill>
              </a:rPr>
              <a:t>Q &amp; A</a:t>
            </a:r>
            <a:endParaRPr sz="3600">
              <a:solidFill>
                <a:schemeClr val="accen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1" name="Shape 381"/>
        <p:cNvGrpSpPr/>
        <p:nvPr/>
      </p:nvGrpSpPr>
      <p:grpSpPr>
        <a:xfrm>
          <a:off x="0" y="0"/>
          <a:ext cx="0" cy="0"/>
          <a:chOff x="0" y="0"/>
          <a:chExt cx="0" cy="0"/>
        </a:xfrm>
      </p:grpSpPr>
      <p:sp>
        <p:nvSpPr>
          <p:cNvPr id="382" name="Google Shape;382;g26e715f8761_0_232"/>
          <p:cNvSpPr txBox="1"/>
          <p:nvPr>
            <p:ph type="title"/>
          </p:nvPr>
        </p:nvSpPr>
        <p:spPr>
          <a:xfrm>
            <a:off x="415599" y="593367"/>
            <a:ext cx="11360700" cy="763500"/>
          </a:xfrm>
          <a:prstGeom prst="rect">
            <a:avLst/>
          </a:prstGeom>
        </p:spPr>
        <p:txBody>
          <a:bodyPr anchorCtr="0" anchor="t" bIns="121875" lIns="121875" spcFirstLastPara="1" rIns="121875" wrap="square" tIns="121875">
            <a:noAutofit/>
          </a:bodyPr>
          <a:lstStyle/>
          <a:p>
            <a:pPr indent="0" lvl="0" marL="0" rtl="0" algn="l">
              <a:lnSpc>
                <a:spcPct val="115000"/>
              </a:lnSpc>
              <a:spcBef>
                <a:spcPts val="0"/>
              </a:spcBef>
              <a:spcAft>
                <a:spcPts val="0"/>
              </a:spcAft>
              <a:buNone/>
            </a:pPr>
            <a:r>
              <a:rPr b="1" lang="en-US" sz="4200">
                <a:solidFill>
                  <a:schemeClr val="accent2"/>
                </a:solidFill>
              </a:rPr>
              <a:t>DUPABLE</a:t>
            </a:r>
            <a:endParaRPr b="1" sz="4200">
              <a:solidFill>
                <a:schemeClr val="accent2"/>
              </a:solidFill>
            </a:endParaRPr>
          </a:p>
          <a:p>
            <a:pPr indent="0" lvl="0" marL="0" rtl="0" algn="l">
              <a:spcBef>
                <a:spcPts val="0"/>
              </a:spcBef>
              <a:spcAft>
                <a:spcPts val="0"/>
              </a:spcAft>
              <a:buNone/>
            </a:pPr>
            <a:r>
              <a:t/>
            </a:r>
            <a:endParaRPr sz="3600"/>
          </a:p>
        </p:txBody>
      </p:sp>
      <p:sp>
        <p:nvSpPr>
          <p:cNvPr id="383" name="Google Shape;383;g26e715f8761_0_232"/>
          <p:cNvSpPr txBox="1"/>
          <p:nvPr>
            <p:ph idx="1" type="body"/>
          </p:nvPr>
        </p:nvSpPr>
        <p:spPr>
          <a:xfrm>
            <a:off x="415599" y="1536633"/>
            <a:ext cx="11360700" cy="4555200"/>
          </a:xfrm>
          <a:prstGeom prst="rect">
            <a:avLst/>
          </a:prstGeom>
        </p:spPr>
        <p:txBody>
          <a:bodyPr anchorCtr="0" anchor="t" bIns="121875" lIns="121875" spcFirstLastPara="1" rIns="121875" wrap="square" tIns="121875">
            <a:normAutofit/>
          </a:bodyPr>
          <a:lstStyle/>
          <a:p>
            <a:pPr indent="0" lvl="0" marL="0" rtl="0" algn="l">
              <a:spcBef>
                <a:spcPts val="0"/>
              </a:spcBef>
              <a:spcAft>
                <a:spcPts val="0"/>
              </a:spcAft>
              <a:buNone/>
            </a:pPr>
            <a:r>
              <a:rPr lang="en-US" sz="3600"/>
              <a:t>SLIDE</a:t>
            </a:r>
            <a:endParaRPr sz="3600"/>
          </a:p>
        </p:txBody>
      </p:sp>
      <p:pic>
        <p:nvPicPr>
          <p:cNvPr descr="A blue and white logo&#10;&#10;Description automatically generated" id="384" name="Google Shape;384;g26e715f8761_0_232"/>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385" name="Google Shape;385;g26e715f8761_0_232"/>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sp>
        <p:nvSpPr>
          <p:cNvPr id="386" name="Google Shape;386;g26e715f8761_0_232"/>
          <p:cNvSpPr txBox="1"/>
          <p:nvPr/>
        </p:nvSpPr>
        <p:spPr>
          <a:xfrm>
            <a:off x="142175" y="6091825"/>
            <a:ext cx="2225100" cy="6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1"/>
                </a:solidFill>
              </a:rPr>
              <a:t>Q &amp; A</a:t>
            </a:r>
            <a:endParaRPr sz="3600">
              <a:solidFill>
                <a:schemeClr val="accen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descr="A blue and white logo&#10;&#10;Description automatically generated" id="392" name="Google Shape;392;g26e715f8761_0_179"/>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sp>
        <p:nvSpPr>
          <p:cNvPr id="393" name="Google Shape;393;g26e715f8761_0_179"/>
          <p:cNvSpPr txBox="1"/>
          <p:nvPr>
            <p:ph type="title"/>
          </p:nvPr>
        </p:nvSpPr>
        <p:spPr>
          <a:xfrm>
            <a:off x="415599" y="593367"/>
            <a:ext cx="11360700" cy="763500"/>
          </a:xfrm>
          <a:prstGeom prst="rect">
            <a:avLst/>
          </a:prstGeom>
        </p:spPr>
        <p:txBody>
          <a:bodyPr anchorCtr="0" anchor="t" bIns="121875" lIns="121875" spcFirstLastPara="1" rIns="121875" wrap="square" tIns="121875">
            <a:noAutofit/>
          </a:bodyPr>
          <a:lstStyle/>
          <a:p>
            <a:pPr indent="0" lvl="0" marL="0" rtl="0" algn="l">
              <a:lnSpc>
                <a:spcPct val="115000"/>
              </a:lnSpc>
              <a:spcBef>
                <a:spcPts val="0"/>
              </a:spcBef>
              <a:spcAft>
                <a:spcPts val="0"/>
              </a:spcAft>
              <a:buNone/>
            </a:pPr>
            <a:r>
              <a:rPr b="1" lang="en-US" sz="3500">
                <a:solidFill>
                  <a:schemeClr val="accent2"/>
                </a:solidFill>
              </a:rPr>
              <a:t>Hopefully the City/County requires a massive Bond from oil &amp; gas like they do for developers in the event a developer fails to complete an aspect of a project.  In this case, when O&amp;G is finished and abandons a well, how clean is the site?</a:t>
            </a:r>
            <a:endParaRPr b="1" sz="3500">
              <a:solidFill>
                <a:schemeClr val="accent2"/>
              </a:solidFill>
            </a:endParaRPr>
          </a:p>
          <a:p>
            <a:pPr indent="0" lvl="0" marL="0" rtl="0" algn="l">
              <a:spcBef>
                <a:spcPts val="0"/>
              </a:spcBef>
              <a:spcAft>
                <a:spcPts val="0"/>
              </a:spcAft>
              <a:buNone/>
            </a:pPr>
            <a:r>
              <a:t/>
            </a:r>
            <a:endParaRPr sz="2900"/>
          </a:p>
        </p:txBody>
      </p:sp>
      <p:pic>
        <p:nvPicPr>
          <p:cNvPr descr="A blue and black rectangle&#10;&#10;Description automatically generated" id="394" name="Google Shape;394;g26e715f8761_0_179"/>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sp>
        <p:nvSpPr>
          <p:cNvPr id="395" name="Google Shape;395;g26e715f8761_0_179"/>
          <p:cNvSpPr txBox="1"/>
          <p:nvPr/>
        </p:nvSpPr>
        <p:spPr>
          <a:xfrm>
            <a:off x="142175" y="6091825"/>
            <a:ext cx="2225100" cy="6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1"/>
                </a:solidFill>
              </a:rPr>
              <a:t>Q &amp; A</a:t>
            </a:r>
            <a:endParaRPr sz="3600">
              <a:solidFill>
                <a:schemeClr val="accent1"/>
              </a:solidFill>
            </a:endParaRPr>
          </a:p>
        </p:txBody>
      </p:sp>
      <p:sp>
        <p:nvSpPr>
          <p:cNvPr id="396" name="Google Shape;396;g26e715f8761_0_179"/>
          <p:cNvSpPr txBox="1"/>
          <p:nvPr>
            <p:ph idx="1" type="body"/>
          </p:nvPr>
        </p:nvSpPr>
        <p:spPr>
          <a:xfrm>
            <a:off x="415600" y="3670227"/>
            <a:ext cx="11360700" cy="3361500"/>
          </a:xfrm>
          <a:prstGeom prst="rect">
            <a:avLst/>
          </a:prstGeom>
        </p:spPr>
        <p:txBody>
          <a:bodyPr anchorCtr="0" anchor="t" bIns="121875" lIns="121875" spcFirstLastPara="1" rIns="121875" wrap="square" tIns="121875">
            <a:normAutofit/>
          </a:bodyPr>
          <a:lstStyle/>
          <a:p>
            <a:pPr indent="0" lvl="0" marL="0" rtl="0" algn="l">
              <a:spcBef>
                <a:spcPts val="0"/>
              </a:spcBef>
              <a:spcAft>
                <a:spcPts val="0"/>
              </a:spcAft>
              <a:buNone/>
            </a:pPr>
            <a:r>
              <a:rPr lang="en-US" sz="3200"/>
              <a:t>This depends on the state.  We have done a poor job to this point of ensuring the industry is responsible for their own messes.  The phase out and CLEAN UP bill was an attempt to better address this growing problem in CO</a:t>
            </a:r>
            <a:endParaRPr sz="32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26e715f8761_0_190"/>
          <p:cNvSpPr txBox="1"/>
          <p:nvPr>
            <p:ph type="title"/>
          </p:nvPr>
        </p:nvSpPr>
        <p:spPr>
          <a:xfrm>
            <a:off x="415599" y="593367"/>
            <a:ext cx="11360700" cy="763500"/>
          </a:xfrm>
          <a:prstGeom prst="rect">
            <a:avLst/>
          </a:prstGeom>
        </p:spPr>
        <p:txBody>
          <a:bodyPr anchorCtr="0" anchor="t" bIns="121875" lIns="121875" spcFirstLastPara="1" rIns="121875" wrap="square" tIns="121875">
            <a:noAutofit/>
          </a:bodyPr>
          <a:lstStyle/>
          <a:p>
            <a:pPr indent="0" lvl="0" marL="0" rtl="0" algn="l">
              <a:lnSpc>
                <a:spcPct val="115000"/>
              </a:lnSpc>
              <a:spcBef>
                <a:spcPts val="0"/>
              </a:spcBef>
              <a:spcAft>
                <a:spcPts val="0"/>
              </a:spcAft>
              <a:buNone/>
            </a:pPr>
            <a:r>
              <a:rPr b="1" lang="en-US" sz="3600">
                <a:solidFill>
                  <a:schemeClr val="accent2"/>
                </a:solidFill>
              </a:rPr>
              <a:t>How much does this increase our fire danger?</a:t>
            </a:r>
            <a:endParaRPr sz="3600"/>
          </a:p>
        </p:txBody>
      </p:sp>
      <p:sp>
        <p:nvSpPr>
          <p:cNvPr id="403" name="Google Shape;403;g26e715f8761_0_190"/>
          <p:cNvSpPr txBox="1"/>
          <p:nvPr>
            <p:ph idx="1" type="body"/>
          </p:nvPr>
        </p:nvSpPr>
        <p:spPr>
          <a:xfrm>
            <a:off x="415599" y="1536633"/>
            <a:ext cx="11360700" cy="4555200"/>
          </a:xfrm>
          <a:prstGeom prst="rect">
            <a:avLst/>
          </a:prstGeom>
        </p:spPr>
        <p:txBody>
          <a:bodyPr anchorCtr="0" anchor="t" bIns="121875" lIns="121875" spcFirstLastPara="1" rIns="121875" wrap="square" tIns="121875">
            <a:normAutofit fontScale="77500" lnSpcReduction="10000"/>
          </a:bodyPr>
          <a:lstStyle/>
          <a:p>
            <a:pPr indent="0" lvl="0" marL="0" rtl="0" algn="l">
              <a:spcBef>
                <a:spcPts val="0"/>
              </a:spcBef>
              <a:spcAft>
                <a:spcPts val="0"/>
              </a:spcAft>
              <a:buClr>
                <a:schemeClr val="dk2"/>
              </a:buClr>
              <a:buSzPct val="30555"/>
              <a:buFont typeface="Arial"/>
              <a:buNone/>
            </a:pPr>
            <a:r>
              <a:rPr lang="en-US" sz="3600"/>
              <a:t>With any big, industrial project there is more chance of fire than if nothing was done.  Fracking does not seem to be a huge fire risk but the current fire plan is not sufficient in our opinion. In case of a fire the Bennett FD is the organization on the hook.  We are looking to validate exactly how long response times will be. After the Marshall Fire this is a grave concern for all of us out here on the edge, especially with our high winds and dry conditions.</a:t>
            </a:r>
            <a:endParaRPr sz="3600"/>
          </a:p>
          <a:p>
            <a:pPr indent="0" lvl="0" marL="0" rtl="0" algn="l">
              <a:spcBef>
                <a:spcPts val="0"/>
              </a:spcBef>
              <a:spcAft>
                <a:spcPts val="0"/>
              </a:spcAft>
              <a:buClr>
                <a:schemeClr val="dk2"/>
              </a:buClr>
              <a:buSzPct val="30555"/>
              <a:buFont typeface="Arial"/>
              <a:buNone/>
            </a:pPr>
            <a:r>
              <a:t/>
            </a:r>
            <a:endParaRPr sz="3600"/>
          </a:p>
          <a:p>
            <a:pPr indent="0" lvl="0" marL="0" rtl="0" algn="l">
              <a:spcBef>
                <a:spcPts val="0"/>
              </a:spcBef>
              <a:spcAft>
                <a:spcPts val="0"/>
              </a:spcAft>
              <a:buNone/>
            </a:pPr>
            <a:r>
              <a:t/>
            </a:r>
            <a:endParaRPr sz="3600"/>
          </a:p>
        </p:txBody>
      </p:sp>
      <p:pic>
        <p:nvPicPr>
          <p:cNvPr descr="A blue and white logo&#10;&#10;Description automatically generated" id="404" name="Google Shape;404;g26e715f8761_0_190"/>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405" name="Google Shape;405;g26e715f8761_0_190"/>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sp>
        <p:nvSpPr>
          <p:cNvPr id="406" name="Google Shape;406;g26e715f8761_0_190"/>
          <p:cNvSpPr txBox="1"/>
          <p:nvPr/>
        </p:nvSpPr>
        <p:spPr>
          <a:xfrm>
            <a:off x="142175" y="6091825"/>
            <a:ext cx="2225100" cy="6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1"/>
                </a:solidFill>
              </a:rPr>
              <a:t>Q &amp; A</a:t>
            </a:r>
            <a:endParaRPr sz="3600">
              <a:solidFill>
                <a:schemeClr val="accen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26e715f8761_0_201"/>
          <p:cNvSpPr txBox="1"/>
          <p:nvPr>
            <p:ph type="title"/>
          </p:nvPr>
        </p:nvSpPr>
        <p:spPr>
          <a:xfrm>
            <a:off x="415599" y="593367"/>
            <a:ext cx="11360700" cy="763500"/>
          </a:xfrm>
          <a:prstGeom prst="rect">
            <a:avLst/>
          </a:prstGeom>
        </p:spPr>
        <p:txBody>
          <a:bodyPr anchorCtr="0" anchor="t" bIns="121875" lIns="121875" spcFirstLastPara="1" rIns="121875" wrap="square" tIns="121875">
            <a:noAutofit/>
          </a:bodyPr>
          <a:lstStyle/>
          <a:p>
            <a:pPr indent="0" lvl="0" marL="0" rtl="0" algn="l">
              <a:lnSpc>
                <a:spcPct val="115000"/>
              </a:lnSpc>
              <a:spcBef>
                <a:spcPts val="0"/>
              </a:spcBef>
              <a:spcAft>
                <a:spcPts val="0"/>
              </a:spcAft>
              <a:buNone/>
            </a:pPr>
            <a:r>
              <a:rPr b="1" lang="en-US" sz="4200">
                <a:solidFill>
                  <a:schemeClr val="accent2"/>
                </a:solidFill>
              </a:rPr>
              <a:t>What can I do to help?</a:t>
            </a:r>
            <a:endParaRPr sz="3600"/>
          </a:p>
        </p:txBody>
      </p:sp>
      <p:sp>
        <p:nvSpPr>
          <p:cNvPr id="413" name="Google Shape;413;g26e715f8761_0_201"/>
          <p:cNvSpPr txBox="1"/>
          <p:nvPr>
            <p:ph idx="1" type="body"/>
          </p:nvPr>
        </p:nvSpPr>
        <p:spPr>
          <a:xfrm>
            <a:off x="415599" y="1536633"/>
            <a:ext cx="11360700" cy="4555200"/>
          </a:xfrm>
          <a:prstGeom prst="rect">
            <a:avLst/>
          </a:prstGeom>
        </p:spPr>
        <p:txBody>
          <a:bodyPr anchorCtr="0" anchor="t" bIns="121875" lIns="121875" spcFirstLastPara="1" rIns="121875" wrap="square" tIns="121875">
            <a:normAutofit fontScale="77500" lnSpcReduction="20000"/>
          </a:bodyPr>
          <a:lstStyle/>
          <a:p>
            <a:pPr indent="0" lvl="0" marL="0" rtl="0" algn="l">
              <a:spcBef>
                <a:spcPts val="0"/>
              </a:spcBef>
              <a:spcAft>
                <a:spcPts val="0"/>
              </a:spcAft>
              <a:buClr>
                <a:schemeClr val="dk2"/>
              </a:buClr>
              <a:buSzPct val="30555"/>
              <a:buFont typeface="Arial"/>
              <a:buNone/>
            </a:pPr>
            <a:r>
              <a:t/>
            </a:r>
            <a:endParaRPr sz="3600"/>
          </a:p>
          <a:p>
            <a:pPr indent="0" lvl="0" marL="0" rtl="0" algn="l">
              <a:spcBef>
                <a:spcPts val="0"/>
              </a:spcBef>
              <a:spcAft>
                <a:spcPts val="0"/>
              </a:spcAft>
              <a:buClr>
                <a:schemeClr val="dk2"/>
              </a:buClr>
              <a:buSzPct val="30555"/>
              <a:buFont typeface="Arial"/>
              <a:buNone/>
            </a:pPr>
            <a:r>
              <a:rPr lang="en-US" sz="3600"/>
              <a:t>Tell your story and explain to the ECMC why you will be personally affected by this, and oppose the CAP nearby a densely populated area, by following the link to send in your written comment.</a:t>
            </a:r>
            <a:endParaRPr sz="3600"/>
          </a:p>
          <a:p>
            <a:pPr indent="0" lvl="0" marL="0" rtl="0" algn="l">
              <a:spcBef>
                <a:spcPts val="0"/>
              </a:spcBef>
              <a:spcAft>
                <a:spcPts val="0"/>
              </a:spcAft>
              <a:buClr>
                <a:schemeClr val="dk2"/>
              </a:buClr>
              <a:buSzPct val="30555"/>
              <a:buFont typeface="Arial"/>
              <a:buNone/>
            </a:pPr>
            <a:r>
              <a:t/>
            </a:r>
            <a:endParaRPr sz="3600"/>
          </a:p>
          <a:p>
            <a:pPr indent="0" lvl="0" marL="0" rtl="0" algn="l">
              <a:spcBef>
                <a:spcPts val="0"/>
              </a:spcBef>
              <a:spcAft>
                <a:spcPts val="0"/>
              </a:spcAft>
              <a:buClr>
                <a:schemeClr val="dk2"/>
              </a:buClr>
              <a:buSzPct val="30555"/>
              <a:buFont typeface="Arial"/>
              <a:buNone/>
            </a:pPr>
            <a:r>
              <a:rPr lang="en-US" sz="3600"/>
              <a:t>Donate to STAR to assist in covering the costs to fight the project.</a:t>
            </a:r>
            <a:endParaRPr sz="3600"/>
          </a:p>
          <a:p>
            <a:pPr indent="0" lvl="0" marL="0" rtl="0" algn="l">
              <a:spcBef>
                <a:spcPts val="0"/>
              </a:spcBef>
              <a:spcAft>
                <a:spcPts val="0"/>
              </a:spcAft>
              <a:buClr>
                <a:schemeClr val="dk2"/>
              </a:buClr>
              <a:buSzPct val="30555"/>
              <a:buFont typeface="Arial"/>
              <a:buNone/>
            </a:pPr>
            <a:r>
              <a:rPr lang="en-US" sz="3600"/>
              <a:t> </a:t>
            </a:r>
            <a:endParaRPr sz="3600"/>
          </a:p>
          <a:p>
            <a:pPr indent="0" lvl="0" marL="0" rtl="0" algn="l">
              <a:spcBef>
                <a:spcPts val="0"/>
              </a:spcBef>
              <a:spcAft>
                <a:spcPts val="0"/>
              </a:spcAft>
              <a:buClr>
                <a:schemeClr val="dk2"/>
              </a:buClr>
              <a:buSzPct val="30555"/>
              <a:buFont typeface="Arial"/>
              <a:buNone/>
            </a:pPr>
            <a:r>
              <a:rPr lang="en-US" sz="3600"/>
              <a:t>Purchase merchandise to support STAR and by advertising </a:t>
            </a:r>
            <a:endParaRPr sz="3600"/>
          </a:p>
          <a:p>
            <a:pPr indent="0" lvl="0" marL="0" rtl="0" algn="l">
              <a:spcBef>
                <a:spcPts val="0"/>
              </a:spcBef>
              <a:spcAft>
                <a:spcPts val="0"/>
              </a:spcAft>
              <a:buClr>
                <a:schemeClr val="dk2"/>
              </a:buClr>
              <a:buSzPct val="30555"/>
              <a:buFont typeface="Arial"/>
              <a:buNone/>
            </a:pPr>
            <a:r>
              <a:rPr lang="en-US" sz="3600"/>
              <a:t>the organization and fight against the development. </a:t>
            </a:r>
            <a:endParaRPr sz="3600"/>
          </a:p>
          <a:p>
            <a:pPr indent="0" lvl="0" marL="0" rtl="0" algn="l">
              <a:spcBef>
                <a:spcPts val="0"/>
              </a:spcBef>
              <a:spcAft>
                <a:spcPts val="0"/>
              </a:spcAft>
              <a:buNone/>
            </a:pPr>
            <a:r>
              <a:t/>
            </a:r>
            <a:endParaRPr sz="3600"/>
          </a:p>
        </p:txBody>
      </p:sp>
      <p:pic>
        <p:nvPicPr>
          <p:cNvPr descr="A blue and white logo&#10;&#10;Description automatically generated" id="414" name="Google Shape;414;g26e715f8761_0_201"/>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415" name="Google Shape;415;g26e715f8761_0_201"/>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sp>
        <p:nvSpPr>
          <p:cNvPr id="416" name="Google Shape;416;g26e715f8761_0_201"/>
          <p:cNvSpPr txBox="1"/>
          <p:nvPr/>
        </p:nvSpPr>
        <p:spPr>
          <a:xfrm>
            <a:off x="142175" y="6091825"/>
            <a:ext cx="2225100" cy="6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1"/>
                </a:solidFill>
              </a:rPr>
              <a:t>Q &amp; A</a:t>
            </a:r>
            <a:endParaRPr sz="3600">
              <a:solidFill>
                <a:schemeClr val="accen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g26e715f8761_0_212"/>
          <p:cNvSpPr txBox="1"/>
          <p:nvPr>
            <p:ph type="title"/>
          </p:nvPr>
        </p:nvSpPr>
        <p:spPr>
          <a:xfrm>
            <a:off x="415599" y="593367"/>
            <a:ext cx="11360700" cy="763500"/>
          </a:xfrm>
          <a:prstGeom prst="rect">
            <a:avLst/>
          </a:prstGeom>
        </p:spPr>
        <p:txBody>
          <a:bodyPr anchorCtr="0" anchor="t" bIns="121875" lIns="121875" spcFirstLastPara="1" rIns="121875" wrap="square" tIns="121875">
            <a:noAutofit/>
          </a:bodyPr>
          <a:lstStyle/>
          <a:p>
            <a:pPr indent="0" lvl="0" marL="0" rtl="0" algn="l">
              <a:lnSpc>
                <a:spcPct val="115000"/>
              </a:lnSpc>
              <a:spcBef>
                <a:spcPts val="0"/>
              </a:spcBef>
              <a:spcAft>
                <a:spcPts val="0"/>
              </a:spcAft>
              <a:buNone/>
            </a:pPr>
            <a:r>
              <a:rPr b="1" lang="en-US" sz="4200">
                <a:solidFill>
                  <a:schemeClr val="accent2"/>
                </a:solidFill>
              </a:rPr>
              <a:t>What can I do to help?</a:t>
            </a:r>
            <a:endParaRPr sz="3600"/>
          </a:p>
        </p:txBody>
      </p:sp>
      <p:sp>
        <p:nvSpPr>
          <p:cNvPr id="423" name="Google Shape;423;g26e715f8761_0_212"/>
          <p:cNvSpPr txBox="1"/>
          <p:nvPr>
            <p:ph idx="1" type="body"/>
          </p:nvPr>
        </p:nvSpPr>
        <p:spPr>
          <a:xfrm>
            <a:off x="415599" y="1536633"/>
            <a:ext cx="11360700" cy="4555200"/>
          </a:xfrm>
          <a:prstGeom prst="rect">
            <a:avLst/>
          </a:prstGeom>
        </p:spPr>
        <p:txBody>
          <a:bodyPr anchorCtr="0" anchor="t" bIns="121875" lIns="121875" spcFirstLastPara="1" rIns="121875" wrap="square" tIns="121875">
            <a:normAutofit fontScale="70000" lnSpcReduction="20000"/>
          </a:bodyPr>
          <a:lstStyle/>
          <a:p>
            <a:pPr indent="0" lvl="0" marL="0" rtl="0" algn="l">
              <a:spcBef>
                <a:spcPts val="0"/>
              </a:spcBef>
              <a:spcAft>
                <a:spcPts val="0"/>
              </a:spcAft>
              <a:buNone/>
            </a:pPr>
            <a:r>
              <a:rPr lang="en-US" sz="3600"/>
              <a:t>Follow the STAR FB page and website to make sure that you are up to date on all action items, especially when hearings are being held and we need people to attend to fight the project.</a:t>
            </a:r>
            <a:endParaRPr sz="3600"/>
          </a:p>
          <a:p>
            <a:pPr indent="0" lvl="0" marL="0" rtl="0" algn="l">
              <a:spcBef>
                <a:spcPts val="0"/>
              </a:spcBef>
              <a:spcAft>
                <a:spcPts val="0"/>
              </a:spcAft>
              <a:buNone/>
            </a:pPr>
            <a:r>
              <a:rPr lang="en-US" sz="3600"/>
              <a:t> </a:t>
            </a:r>
            <a:endParaRPr sz="3600"/>
          </a:p>
          <a:p>
            <a:pPr indent="0" lvl="0" marL="0" rtl="0" algn="l">
              <a:spcBef>
                <a:spcPts val="0"/>
              </a:spcBef>
              <a:spcAft>
                <a:spcPts val="0"/>
              </a:spcAft>
              <a:buNone/>
            </a:pPr>
            <a:r>
              <a:rPr lang="en-US" sz="3600"/>
              <a:t>Tell all of your social network contacts, friends, family and neighbors about this proposed CAP and encourage them to join STAR and help us fight the project being built nearby our homes.</a:t>
            </a:r>
            <a:endParaRPr sz="3600"/>
          </a:p>
          <a:p>
            <a:pPr indent="0" lvl="0" marL="0" rtl="0" algn="l">
              <a:spcBef>
                <a:spcPts val="0"/>
              </a:spcBef>
              <a:spcAft>
                <a:spcPts val="0"/>
              </a:spcAft>
              <a:buNone/>
            </a:pPr>
            <a:r>
              <a:t/>
            </a:r>
            <a:endParaRPr sz="3600"/>
          </a:p>
          <a:p>
            <a:pPr indent="0" lvl="0" marL="0" rtl="0" algn="l">
              <a:spcBef>
                <a:spcPts val="0"/>
              </a:spcBef>
              <a:spcAft>
                <a:spcPts val="0"/>
              </a:spcAft>
              <a:buNone/>
            </a:pPr>
            <a:r>
              <a:rPr lang="en-US" sz="3600"/>
              <a:t>Volunteer for STAR by helping out at events, providing any </a:t>
            </a:r>
            <a:endParaRPr sz="3600"/>
          </a:p>
          <a:p>
            <a:pPr indent="0" lvl="0" marL="0" rtl="0" algn="l">
              <a:spcBef>
                <a:spcPts val="0"/>
              </a:spcBef>
              <a:spcAft>
                <a:spcPts val="0"/>
              </a:spcAft>
              <a:buNone/>
            </a:pPr>
            <a:r>
              <a:rPr lang="en-US" sz="3600"/>
              <a:t>technical or expert services and by connecting STAR to</a:t>
            </a:r>
            <a:endParaRPr sz="3600"/>
          </a:p>
          <a:p>
            <a:pPr indent="0" lvl="0" marL="0" rtl="0" algn="l">
              <a:spcBef>
                <a:spcPts val="0"/>
              </a:spcBef>
              <a:spcAft>
                <a:spcPts val="0"/>
              </a:spcAft>
              <a:buNone/>
            </a:pPr>
            <a:r>
              <a:rPr lang="en-US" sz="3600"/>
              <a:t>resources.</a:t>
            </a:r>
            <a:endParaRPr sz="3600"/>
          </a:p>
        </p:txBody>
      </p:sp>
      <p:pic>
        <p:nvPicPr>
          <p:cNvPr descr="A blue and white logo&#10;&#10;Description automatically generated" id="424" name="Google Shape;424;g26e715f8761_0_212"/>
          <p:cNvPicPr preferRelativeResize="0"/>
          <p:nvPr/>
        </p:nvPicPr>
        <p:blipFill rotWithShape="1">
          <a:blip r:embed="rId3">
            <a:alphaModFix/>
          </a:blip>
          <a:srcRect b="0" l="0" r="0" t="0"/>
          <a:stretch/>
        </p:blipFill>
        <p:spPr>
          <a:xfrm>
            <a:off x="10130500" y="4789150"/>
            <a:ext cx="1645800" cy="1490125"/>
          </a:xfrm>
          <a:prstGeom prst="rect">
            <a:avLst/>
          </a:prstGeom>
          <a:noFill/>
          <a:ln>
            <a:noFill/>
          </a:ln>
        </p:spPr>
      </p:pic>
      <p:pic>
        <p:nvPicPr>
          <p:cNvPr descr="A blue and black rectangle&#10;&#10;Description automatically generated" id="425" name="Google Shape;425;g26e715f8761_0_212"/>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sp>
        <p:nvSpPr>
          <p:cNvPr id="426" name="Google Shape;426;g26e715f8761_0_212"/>
          <p:cNvSpPr txBox="1"/>
          <p:nvPr/>
        </p:nvSpPr>
        <p:spPr>
          <a:xfrm>
            <a:off x="142175" y="6091825"/>
            <a:ext cx="2225100" cy="6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1"/>
                </a:solidFill>
              </a:rPr>
              <a:t>Q &amp; A</a:t>
            </a:r>
            <a:endParaRPr sz="3600">
              <a:solidFill>
                <a:schemeClr val="accen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26e715f8761_0_242"/>
          <p:cNvSpPr txBox="1"/>
          <p:nvPr>
            <p:ph idx="4294967295" type="ctrTitle"/>
          </p:nvPr>
        </p:nvSpPr>
        <p:spPr>
          <a:xfrm>
            <a:off x="415609" y="992767"/>
            <a:ext cx="11360700" cy="2736900"/>
          </a:xfrm>
          <a:prstGeom prst="rect">
            <a:avLst/>
          </a:prstGeom>
          <a:noFill/>
          <a:ln>
            <a:noFill/>
          </a:ln>
        </p:spPr>
        <p:txBody>
          <a:bodyPr anchorCtr="0" anchor="b" bIns="121875" lIns="121875" spcFirstLastPara="1" rIns="121875" wrap="square" tIns="121875">
            <a:normAutofit/>
          </a:bodyPr>
          <a:lstStyle/>
          <a:p>
            <a:pPr indent="0" lvl="0" marL="0" marR="0" rtl="0" algn="ctr">
              <a:lnSpc>
                <a:spcPct val="100000"/>
              </a:lnSpc>
              <a:spcBef>
                <a:spcPts val="0"/>
              </a:spcBef>
              <a:spcAft>
                <a:spcPts val="0"/>
              </a:spcAft>
              <a:buClr>
                <a:srgbClr val="000000"/>
              </a:buClr>
              <a:buSzPts val="6900"/>
              <a:buFont typeface="Arial"/>
              <a:buNone/>
            </a:pPr>
            <a:r>
              <a:rPr lang="en-US" sz="6900">
                <a:solidFill>
                  <a:srgbClr val="000000"/>
                </a:solidFill>
              </a:rPr>
              <a:t>Announcements &amp; Closing</a:t>
            </a:r>
            <a:endParaRPr sz="1900"/>
          </a:p>
        </p:txBody>
      </p:sp>
      <p:sp>
        <p:nvSpPr>
          <p:cNvPr id="432" name="Google Shape;432;g26e715f8761_0_242"/>
          <p:cNvSpPr txBox="1"/>
          <p:nvPr>
            <p:ph idx="4294967295" type="subTitle"/>
          </p:nvPr>
        </p:nvSpPr>
        <p:spPr>
          <a:xfrm>
            <a:off x="1958999" y="3778833"/>
            <a:ext cx="8056800" cy="1056900"/>
          </a:xfrm>
          <a:prstGeom prst="rect">
            <a:avLst/>
          </a:prstGeom>
          <a:noFill/>
          <a:ln>
            <a:noFill/>
          </a:ln>
        </p:spPr>
        <p:txBody>
          <a:bodyPr anchorCtr="0" anchor="t" bIns="121875" lIns="121875" spcFirstLastPara="1" rIns="121875" wrap="square" tIns="121875">
            <a:normAutofit/>
          </a:bodyPr>
          <a:lstStyle/>
          <a:p>
            <a:pPr indent="0" lvl="0" marL="0" marR="0" rtl="0" algn="ctr">
              <a:lnSpc>
                <a:spcPct val="90000"/>
              </a:lnSpc>
              <a:spcBef>
                <a:spcPts val="0"/>
              </a:spcBef>
              <a:spcAft>
                <a:spcPts val="0"/>
              </a:spcAft>
              <a:buClr>
                <a:srgbClr val="585858"/>
              </a:buClr>
              <a:buSzPts val="2800"/>
              <a:buFont typeface="Arial"/>
              <a:buNone/>
            </a:pPr>
            <a:r>
              <a:rPr lang="en-US">
                <a:solidFill>
                  <a:srgbClr val="585858"/>
                </a:solidFill>
              </a:rPr>
              <a:t>Thank you for attending.  Please, Please get </a:t>
            </a:r>
            <a:r>
              <a:rPr lang="en-US">
                <a:solidFill>
                  <a:srgbClr val="585858"/>
                </a:solidFill>
              </a:rPr>
              <a:t>involved</a:t>
            </a:r>
            <a:r>
              <a:rPr lang="en-US">
                <a:solidFill>
                  <a:srgbClr val="585858"/>
                </a:solidFill>
              </a:rPr>
              <a:t> in this righteous cause!</a:t>
            </a:r>
            <a:endParaRPr sz="1900"/>
          </a:p>
        </p:txBody>
      </p:sp>
      <p:pic>
        <p:nvPicPr>
          <p:cNvPr descr="A blue and white logo&#10;&#10;Description automatically generated" id="433" name="Google Shape;433;g26e715f8761_0_242"/>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434" name="Google Shape;434;g26e715f8761_0_242"/>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g26e2ef8487c_0_6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400"/>
              <a:buFont typeface="Arial"/>
              <a:buNone/>
            </a:pPr>
            <a:r>
              <a:rPr b="1" lang="en-US"/>
              <a:t>STAR BENEFIT</a:t>
            </a:r>
            <a:endParaRPr/>
          </a:p>
        </p:txBody>
      </p:sp>
      <p:pic>
        <p:nvPicPr>
          <p:cNvPr descr="A blue and white logo&#10;&#10;Description automatically generated" id="441" name="Google Shape;441;g26e2ef8487c_0_69"/>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442" name="Google Shape;442;g26e2ef8487c_0_69"/>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pic>
        <p:nvPicPr>
          <p:cNvPr id="443" name="Google Shape;443;g26e2ef8487c_0_69"/>
          <p:cNvPicPr preferRelativeResize="0"/>
          <p:nvPr/>
        </p:nvPicPr>
        <p:blipFill rotWithShape="1">
          <a:blip r:embed="rId5">
            <a:alphaModFix/>
          </a:blip>
          <a:srcRect b="0" l="0" r="0" t="0"/>
          <a:stretch/>
        </p:blipFill>
        <p:spPr>
          <a:xfrm>
            <a:off x="63863" y="49675"/>
            <a:ext cx="9212418" cy="6758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descr="A blue and black rectangle&#10;&#10;Description automatically generated" id="146" name="Google Shape;146;g26e715f8761_3_20"/>
          <p:cNvPicPr preferRelativeResize="0"/>
          <p:nvPr/>
        </p:nvPicPr>
        <p:blipFill rotWithShape="1">
          <a:blip r:embed="rId3">
            <a:alphaModFix/>
          </a:blip>
          <a:srcRect b="0" l="0" r="0" t="0"/>
          <a:stretch/>
        </p:blipFill>
        <p:spPr>
          <a:xfrm rot="10800000">
            <a:off x="0" y="5719762"/>
            <a:ext cx="12192000" cy="1164212"/>
          </a:xfrm>
          <a:prstGeom prst="rect">
            <a:avLst/>
          </a:prstGeom>
          <a:noFill/>
          <a:ln>
            <a:noFill/>
          </a:ln>
        </p:spPr>
      </p:pic>
      <p:sp>
        <p:nvSpPr>
          <p:cNvPr id="147" name="Google Shape;147;g26e715f8761_3_20"/>
          <p:cNvSpPr txBox="1"/>
          <p:nvPr>
            <p:ph type="title"/>
          </p:nvPr>
        </p:nvSpPr>
        <p:spPr>
          <a:xfrm>
            <a:off x="415599" y="593367"/>
            <a:ext cx="11360803" cy="763601"/>
          </a:xfrm>
          <a:prstGeom prst="rect">
            <a:avLst/>
          </a:prstGeom>
          <a:noFill/>
          <a:ln>
            <a:noFill/>
          </a:ln>
        </p:spPr>
        <p:txBody>
          <a:bodyPr anchorCtr="0" anchor="t" bIns="121875" lIns="121875" spcFirstLastPara="1" rIns="121875" wrap="square" tIns="121875">
            <a:normAutofit/>
          </a:bodyPr>
          <a:lstStyle/>
          <a:p>
            <a:pPr indent="0" lvl="0" marL="0" marR="0" rtl="0" algn="l">
              <a:lnSpc>
                <a:spcPct val="100000"/>
              </a:lnSpc>
              <a:spcBef>
                <a:spcPts val="0"/>
              </a:spcBef>
              <a:spcAft>
                <a:spcPts val="0"/>
              </a:spcAft>
              <a:buClr>
                <a:srgbClr val="000000"/>
              </a:buClr>
              <a:buSzPts val="3300"/>
              <a:buFont typeface="Arial"/>
              <a:buNone/>
            </a:pPr>
            <a:r>
              <a:rPr lang="en-US" sz="3300"/>
              <a:t>General Facts Regarding Fracking</a:t>
            </a:r>
            <a:endParaRPr sz="1900"/>
          </a:p>
        </p:txBody>
      </p:sp>
      <p:sp>
        <p:nvSpPr>
          <p:cNvPr id="148" name="Google Shape;148;g26e715f8761_3_20"/>
          <p:cNvSpPr txBox="1"/>
          <p:nvPr>
            <p:ph idx="1" type="body"/>
          </p:nvPr>
        </p:nvSpPr>
        <p:spPr>
          <a:xfrm>
            <a:off x="567999" y="1536633"/>
            <a:ext cx="11360803" cy="4555200"/>
          </a:xfrm>
          <a:prstGeom prst="rect">
            <a:avLst/>
          </a:prstGeom>
          <a:noFill/>
          <a:ln>
            <a:noFill/>
          </a:ln>
        </p:spPr>
        <p:txBody>
          <a:bodyPr anchorCtr="0" anchor="t" bIns="121875" lIns="121875" spcFirstLastPara="1" rIns="121875" wrap="square" tIns="121875">
            <a:normAutofit lnSpcReduction="20000"/>
          </a:bodyPr>
          <a:lstStyle/>
          <a:p>
            <a:pPr indent="-457200" lvl="0" marL="609600" rtl="0" algn="l">
              <a:lnSpc>
                <a:spcPct val="103500"/>
              </a:lnSpc>
              <a:spcBef>
                <a:spcPts val="0"/>
              </a:spcBef>
              <a:spcAft>
                <a:spcPts val="0"/>
              </a:spcAft>
              <a:buSzPts val="2400"/>
              <a:buChar char="•"/>
            </a:pPr>
            <a:r>
              <a:rPr b="0" i="0" lang="en-US" sz="2400" u="none" cap="none" strike="noStrike">
                <a:solidFill>
                  <a:srgbClr val="585858"/>
                </a:solidFill>
                <a:latin typeface="Arial"/>
                <a:ea typeface="Arial"/>
                <a:cs typeface="Arial"/>
                <a:sym typeface="Arial"/>
              </a:rPr>
              <a:t>What is hydraulic fracturing, or fracking?</a:t>
            </a:r>
            <a:endParaRPr sz="1900"/>
          </a:p>
          <a:p>
            <a:pPr indent="-425450" lvl="1" marL="1219200" rtl="0" algn="l">
              <a:lnSpc>
                <a:spcPct val="103500"/>
              </a:lnSpc>
              <a:spcBef>
                <a:spcPts val="0"/>
              </a:spcBef>
              <a:spcAft>
                <a:spcPts val="0"/>
              </a:spcAft>
              <a:buSzPts val="1900"/>
              <a:buChar char="•"/>
            </a:pPr>
            <a:r>
              <a:rPr lang="en-US" sz="1900"/>
              <a:t>Hydraulic fracturing (fracking) i</a:t>
            </a:r>
            <a:r>
              <a:rPr lang="en-US"/>
              <a:t>s not like a conventional oil well that you drill down and pump from a pool of oil.</a:t>
            </a:r>
            <a:endParaRPr/>
          </a:p>
          <a:p>
            <a:pPr indent="-425450" lvl="1" marL="1219200" rtl="0" algn="l">
              <a:lnSpc>
                <a:spcPct val="103500"/>
              </a:lnSpc>
              <a:spcBef>
                <a:spcPts val="0"/>
              </a:spcBef>
              <a:spcAft>
                <a:spcPts val="0"/>
              </a:spcAft>
              <a:buSzPts val="1900"/>
              <a:buChar char="•"/>
            </a:pPr>
            <a:r>
              <a:rPr lang="en-US"/>
              <a:t>Fracking drills downward, and then turns to drill horizontally for up to 6 miles.</a:t>
            </a:r>
            <a:endParaRPr/>
          </a:p>
          <a:p>
            <a:pPr indent="-425450" lvl="1" marL="1219200" rtl="0" algn="l">
              <a:lnSpc>
                <a:spcPct val="103500"/>
              </a:lnSpc>
              <a:spcBef>
                <a:spcPts val="0"/>
              </a:spcBef>
              <a:spcAft>
                <a:spcPts val="0"/>
              </a:spcAft>
              <a:buSzPts val="1900"/>
              <a:buChar char="•"/>
            </a:pPr>
            <a:r>
              <a:rPr lang="en-US"/>
              <a:t>After drilling it involves explosions to create initial fractures, and then very high-pressure injections to create larger and longer fractures.</a:t>
            </a:r>
            <a:endParaRPr/>
          </a:p>
          <a:p>
            <a:pPr indent="-425450" lvl="1" marL="1219200" rtl="0" algn="l">
              <a:lnSpc>
                <a:spcPct val="103500"/>
              </a:lnSpc>
              <a:spcBef>
                <a:spcPts val="0"/>
              </a:spcBef>
              <a:spcAft>
                <a:spcPts val="0"/>
              </a:spcAft>
              <a:buSzPts val="1900"/>
              <a:buChar char="•"/>
            </a:pPr>
            <a:r>
              <a:rPr lang="en-US"/>
              <a:t>The “produced water” is permanently contaminated.</a:t>
            </a:r>
            <a:endParaRPr/>
          </a:p>
          <a:p>
            <a:pPr indent="-425450" lvl="1" marL="1219200" rtl="0" algn="l">
              <a:lnSpc>
                <a:spcPct val="103500"/>
              </a:lnSpc>
              <a:spcBef>
                <a:spcPts val="0"/>
              </a:spcBef>
              <a:spcAft>
                <a:spcPts val="0"/>
              </a:spcAft>
              <a:buSzPts val="1900"/>
              <a:buChar char="•"/>
            </a:pPr>
            <a:r>
              <a:rPr lang="en-US"/>
              <a:t>Water that comes back to the surface can carry toxic fluids, which, if mishandled could negatively impact drinking water, residential basements, and other susceptible infrastructure.</a:t>
            </a:r>
            <a:endParaRPr/>
          </a:p>
          <a:p>
            <a:pPr indent="-425450" lvl="1" marL="1219200" rtl="0" algn="l">
              <a:lnSpc>
                <a:spcPct val="103500"/>
              </a:lnSpc>
              <a:spcBef>
                <a:spcPts val="0"/>
              </a:spcBef>
              <a:spcAft>
                <a:spcPts val="0"/>
              </a:spcAft>
              <a:buSzPts val="1900"/>
              <a:buChar char="•"/>
            </a:pPr>
            <a:r>
              <a:rPr lang="en-US" sz="1900"/>
              <a:t>IMPORTANT FACT</a:t>
            </a:r>
            <a:endParaRPr sz="1900"/>
          </a:p>
          <a:p>
            <a:pPr indent="-425450" lvl="2" marL="1828800" rtl="0" algn="l">
              <a:lnSpc>
                <a:spcPct val="103500"/>
              </a:lnSpc>
              <a:spcBef>
                <a:spcPts val="0"/>
              </a:spcBef>
              <a:spcAft>
                <a:spcPts val="0"/>
              </a:spcAft>
              <a:buSzPts val="1900"/>
              <a:buChar char="•"/>
            </a:pPr>
            <a:r>
              <a:rPr i="1" lang="en-US" sz="1900"/>
              <a:t>Operators can’t completely control where fractures occur. When a fracture extends farther than intended, it can link up with a naturally occurring fault, other natural or man-made fractures, or other wells and then carry fluids to other geological formations, including, potentially, drinking water supplies. Equally concerning, according to the EPA, is the lack of data on how close induced fractures are to underground aquifers. (NRDC)</a:t>
            </a:r>
            <a:endParaRPr sz="1900"/>
          </a:p>
        </p:txBody>
      </p:sp>
      <p:pic>
        <p:nvPicPr>
          <p:cNvPr descr="A blue and white logo&#10;&#10;Description automatically generated" id="149" name="Google Shape;149;g26e715f8761_3_20"/>
          <p:cNvPicPr preferRelativeResize="0"/>
          <p:nvPr/>
        </p:nvPicPr>
        <p:blipFill rotWithShape="1">
          <a:blip r:embed="rId4">
            <a:alphaModFix/>
          </a:blip>
          <a:srcRect b="0" l="0" r="0" t="0"/>
          <a:stretch/>
        </p:blipFill>
        <p:spPr>
          <a:xfrm>
            <a:off x="9583010" y="193550"/>
            <a:ext cx="1579040" cy="15632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g26e2ef8487c_0_1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400"/>
              <a:buFont typeface="Arial"/>
              <a:buNone/>
            </a:pPr>
            <a:r>
              <a:rPr b="1" lang="en-US"/>
              <a:t>$AVE THE AURORA RE$ERVOIR</a:t>
            </a:r>
            <a:endParaRPr/>
          </a:p>
        </p:txBody>
      </p:sp>
      <p:sp>
        <p:nvSpPr>
          <p:cNvPr id="450" name="Google Shape;450;g26e2ef8487c_0_18"/>
          <p:cNvSpPr txBox="1"/>
          <p:nvPr>
            <p:ph idx="1" type="body"/>
          </p:nvPr>
        </p:nvSpPr>
        <p:spPr>
          <a:xfrm>
            <a:off x="838200" y="1825625"/>
            <a:ext cx="5181600" cy="2613000"/>
          </a:xfrm>
          <a:prstGeom prst="rect">
            <a:avLst/>
          </a:prstGeom>
          <a:noFill/>
          <a:ln>
            <a:noFill/>
          </a:ln>
        </p:spPr>
        <p:txBody>
          <a:bodyPr anchorCtr="0" anchor="t" bIns="45700" lIns="91425" spcFirstLastPara="1" rIns="91425" wrap="square" tIns="45700">
            <a:normAutofit fontScale="92500" lnSpcReduction="20000"/>
          </a:bodyPr>
          <a:lstStyle/>
          <a:p>
            <a:pPr indent="-264795" lvl="0" marL="274320" rtl="0" algn="l">
              <a:lnSpc>
                <a:spcPct val="90000"/>
              </a:lnSpc>
              <a:spcBef>
                <a:spcPts val="0"/>
              </a:spcBef>
              <a:spcAft>
                <a:spcPts val="0"/>
              </a:spcAft>
              <a:buClr>
                <a:schemeClr val="dk1"/>
              </a:buClr>
              <a:buSzPct val="100000"/>
              <a:buFont typeface="Arial"/>
              <a:buChar char="•"/>
            </a:pPr>
            <a:r>
              <a:rPr b="1" i="0" lang="en-US" sz="2000" u="none" strike="noStrike"/>
              <a:t>$500 </a:t>
            </a:r>
            <a:r>
              <a:rPr b="0" i="0" lang="en-US" sz="2000" u="none" strike="noStrike">
                <a:solidFill>
                  <a:srgbClr val="000000"/>
                </a:solidFill>
              </a:rPr>
              <a:t>pays for two hours of legal representation.</a:t>
            </a:r>
            <a:endParaRPr/>
          </a:p>
          <a:p>
            <a:pPr indent="-264795" lvl="0" marL="274320" rtl="0" algn="l">
              <a:lnSpc>
                <a:spcPct val="90000"/>
              </a:lnSpc>
              <a:spcBef>
                <a:spcPts val="1000"/>
              </a:spcBef>
              <a:spcAft>
                <a:spcPts val="0"/>
              </a:spcAft>
              <a:buClr>
                <a:schemeClr val="dk1"/>
              </a:buClr>
              <a:buSzPct val="100000"/>
              <a:buFont typeface="Arial"/>
              <a:buChar char="•"/>
            </a:pPr>
            <a:r>
              <a:rPr b="1" i="0" lang="en-US" sz="2000" u="none" strike="noStrike"/>
              <a:t>$250</a:t>
            </a:r>
            <a:r>
              <a:rPr b="0" i="0" lang="en-US" sz="2000" u="none" strike="noStrike"/>
              <a:t> </a:t>
            </a:r>
            <a:r>
              <a:rPr b="0" i="0" lang="en-US" sz="2000" u="none" strike="noStrike">
                <a:solidFill>
                  <a:srgbClr val="000000"/>
                </a:solidFill>
              </a:rPr>
              <a:t>pays for one hour of legal representation.</a:t>
            </a:r>
            <a:endParaRPr b="1" i="0" sz="2000" u="none" strike="noStrike">
              <a:solidFill>
                <a:srgbClr val="000000"/>
              </a:solidFill>
            </a:endParaRPr>
          </a:p>
          <a:p>
            <a:pPr indent="-264795" lvl="0" marL="274320" rtl="0" algn="l">
              <a:lnSpc>
                <a:spcPct val="90000"/>
              </a:lnSpc>
              <a:spcBef>
                <a:spcPts val="1000"/>
              </a:spcBef>
              <a:spcAft>
                <a:spcPts val="0"/>
              </a:spcAft>
              <a:buClr>
                <a:schemeClr val="dk1"/>
              </a:buClr>
              <a:buSzPct val="100000"/>
              <a:buChar char="•"/>
            </a:pPr>
            <a:r>
              <a:rPr b="1" i="0" lang="en-US" sz="2000" u="none" strike="noStrike"/>
              <a:t>$100</a:t>
            </a:r>
            <a:r>
              <a:rPr b="0" i="0" lang="en-US" sz="2000" u="none" strike="noStrike"/>
              <a:t> </a:t>
            </a:r>
            <a:r>
              <a:rPr b="0" i="0" lang="en-US" sz="2000" u="none" strike="noStrike">
                <a:solidFill>
                  <a:srgbClr val="000000"/>
                </a:solidFill>
              </a:rPr>
              <a:t>helps defray the cost of all the things we do to get the word out, including one-click emails, printed educational materials, and canvassing.</a:t>
            </a:r>
            <a:endParaRPr sz="2000"/>
          </a:p>
          <a:p>
            <a:pPr indent="-274320" lvl="0" marL="274320" rtl="0" algn="l">
              <a:lnSpc>
                <a:spcPct val="90000"/>
              </a:lnSpc>
              <a:spcBef>
                <a:spcPts val="1000"/>
              </a:spcBef>
              <a:spcAft>
                <a:spcPts val="0"/>
              </a:spcAft>
              <a:buClr>
                <a:schemeClr val="dk1"/>
              </a:buClr>
              <a:buSzPct val="100000"/>
              <a:buNone/>
            </a:pPr>
            <a:r>
              <a:t/>
            </a:r>
            <a:endParaRPr sz="2000"/>
          </a:p>
          <a:p>
            <a:pPr indent="-101600" lvl="0" marL="228600" rtl="0" algn="l">
              <a:lnSpc>
                <a:spcPct val="90000"/>
              </a:lnSpc>
              <a:spcBef>
                <a:spcPts val="1000"/>
              </a:spcBef>
              <a:spcAft>
                <a:spcPts val="0"/>
              </a:spcAft>
              <a:buClr>
                <a:schemeClr val="dk1"/>
              </a:buClr>
              <a:buSzPct val="100000"/>
              <a:buNone/>
            </a:pPr>
            <a:r>
              <a:t/>
            </a:r>
            <a:endParaRPr sz="2000"/>
          </a:p>
        </p:txBody>
      </p:sp>
      <p:sp>
        <p:nvSpPr>
          <p:cNvPr id="451" name="Google Shape;451;g26e2ef8487c_0_18"/>
          <p:cNvSpPr/>
          <p:nvPr>
            <p:ph idx="2" type="body"/>
          </p:nvPr>
        </p:nvSpPr>
        <p:spPr>
          <a:xfrm>
            <a:off x="6172200" y="1825625"/>
            <a:ext cx="5181600" cy="2451000"/>
          </a:xfrm>
          <a:prstGeom prst="roundRect">
            <a:avLst>
              <a:gd fmla="val 16667" name="adj"/>
            </a:avLst>
          </a:prstGeom>
          <a:solidFill>
            <a:srgbClr val="E3F5F9"/>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2000"/>
              <a:buNone/>
            </a:pPr>
            <a:r>
              <a:rPr lang="en-US" sz="2000"/>
              <a:t>We recommend donating at one of the </a:t>
            </a:r>
            <a:br>
              <a:rPr lang="en-US" sz="2000"/>
            </a:br>
            <a:r>
              <a:rPr lang="en-US" sz="2000"/>
              <a:t>top two levels. Your generous support is critical as we prepare for upcoming hearings and petition for </a:t>
            </a:r>
            <a:br>
              <a:rPr lang="en-US" sz="2000"/>
            </a:br>
            <a:r>
              <a:rPr lang="en-US" sz="2000"/>
              <a:t>Affected Party Status.</a:t>
            </a:r>
            <a:endParaRPr/>
          </a:p>
        </p:txBody>
      </p:sp>
      <p:sp>
        <p:nvSpPr>
          <p:cNvPr id="452" name="Google Shape;452;g26e2ef8487c_0_18"/>
          <p:cNvSpPr/>
          <p:nvPr/>
        </p:nvSpPr>
        <p:spPr>
          <a:xfrm>
            <a:off x="2495550" y="4686300"/>
            <a:ext cx="7200900" cy="1325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1" lang="en-US" sz="2800" u="none" cap="none" strike="noStrike">
                <a:solidFill>
                  <a:schemeClr val="dk1"/>
                </a:solidFill>
                <a:latin typeface="Arial"/>
                <a:ea typeface="Arial"/>
                <a:cs typeface="Arial"/>
                <a:sym typeface="Arial"/>
              </a:rPr>
              <a:t>Stop by our fundraising table to </a:t>
            </a:r>
            <a:br>
              <a:rPr b="1" i="1" lang="en-US" sz="2800" u="none" cap="none" strike="noStrike">
                <a:solidFill>
                  <a:schemeClr val="dk1"/>
                </a:solidFill>
                <a:latin typeface="Arial"/>
                <a:ea typeface="Arial"/>
                <a:cs typeface="Arial"/>
                <a:sym typeface="Arial"/>
              </a:rPr>
            </a:br>
            <a:r>
              <a:rPr b="1" i="1" lang="en-US" sz="2800" u="none" cap="none" strike="noStrike">
                <a:solidFill>
                  <a:schemeClr val="dk1"/>
                </a:solidFill>
                <a:latin typeface="Arial"/>
                <a:ea typeface="Arial"/>
                <a:cs typeface="Arial"/>
                <a:sym typeface="Arial"/>
              </a:rPr>
              <a:t>make your donation today!</a:t>
            </a:r>
            <a:endParaRPr b="0" i="0" sz="1400" u="none" cap="none" strike="noStrike">
              <a:solidFill>
                <a:srgbClr val="000000"/>
              </a:solidFill>
              <a:latin typeface="Arial"/>
              <a:ea typeface="Arial"/>
              <a:cs typeface="Arial"/>
              <a:sym typeface="Arial"/>
            </a:endParaRPr>
          </a:p>
        </p:txBody>
      </p:sp>
      <p:pic>
        <p:nvPicPr>
          <p:cNvPr descr="A blue and white logo&#10;&#10;Description automatically generated" id="453" name="Google Shape;453;g26e2ef8487c_0_18"/>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454" name="Google Shape;454;g26e2ef8487c_0_18"/>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g26e2ef8487c_0_2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400"/>
              <a:buFont typeface="Arial"/>
              <a:buNone/>
            </a:pPr>
            <a:r>
              <a:rPr b="1" lang="en-US"/>
              <a:t>CHAT CAP</a:t>
            </a:r>
            <a:endParaRPr/>
          </a:p>
        </p:txBody>
      </p:sp>
      <p:pic>
        <p:nvPicPr>
          <p:cNvPr descr="A blue and white logo&#10;&#10;Description automatically generated" id="461" name="Google Shape;461;g26e2ef8487c_0_28"/>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462" name="Google Shape;462;g26e2ef8487c_0_28"/>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pic>
        <p:nvPicPr>
          <p:cNvPr id="463" name="Google Shape;463;g26e2ef8487c_0_28"/>
          <p:cNvPicPr preferRelativeResize="0"/>
          <p:nvPr/>
        </p:nvPicPr>
        <p:blipFill rotWithShape="1">
          <a:blip r:embed="rId5">
            <a:alphaModFix/>
          </a:blip>
          <a:srcRect b="0" l="0" r="0" t="0"/>
          <a:stretch/>
        </p:blipFill>
        <p:spPr>
          <a:xfrm>
            <a:off x="2810000" y="1374700"/>
            <a:ext cx="6572001" cy="55092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g26e2ef8487c_0_3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400"/>
              <a:buFont typeface="Arial"/>
              <a:buNone/>
            </a:pPr>
            <a:r>
              <a:rPr b="1" lang="en-US"/>
              <a:t>AFFECTED PARTY STATUS</a:t>
            </a:r>
            <a:endParaRPr/>
          </a:p>
        </p:txBody>
      </p:sp>
      <p:pic>
        <p:nvPicPr>
          <p:cNvPr descr="A blue and white logo&#10;&#10;Description automatically generated" id="470" name="Google Shape;470;g26e2ef8487c_0_39"/>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471" name="Google Shape;471;g26e2ef8487c_0_39"/>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pic>
        <p:nvPicPr>
          <p:cNvPr id="472" name="Google Shape;472;g26e2ef8487c_0_39"/>
          <p:cNvPicPr preferRelativeResize="0"/>
          <p:nvPr/>
        </p:nvPicPr>
        <p:blipFill rotWithShape="1">
          <a:blip r:embed="rId5">
            <a:alphaModFix/>
          </a:blip>
          <a:srcRect b="0" l="0" r="0" t="0"/>
          <a:stretch/>
        </p:blipFill>
        <p:spPr>
          <a:xfrm>
            <a:off x="3045363" y="1313600"/>
            <a:ext cx="6101274" cy="51146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26e2ef8487c_0_4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dk1"/>
              </a:buClr>
              <a:buSzPts val="4400"/>
              <a:buFont typeface="Arial"/>
              <a:buNone/>
            </a:pPr>
            <a:r>
              <a:rPr b="1" lang="en-US"/>
              <a:t>ACTION ITEMS</a:t>
            </a:r>
            <a:endParaRPr/>
          </a:p>
        </p:txBody>
      </p:sp>
      <p:pic>
        <p:nvPicPr>
          <p:cNvPr descr="A blue and white logo&#10;&#10;Description automatically generated" id="479" name="Google Shape;479;g26e2ef8487c_0_48"/>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pic>
        <p:nvPicPr>
          <p:cNvPr id="480" name="Google Shape;480;g26e2ef8487c_0_48"/>
          <p:cNvPicPr preferRelativeResize="0"/>
          <p:nvPr/>
        </p:nvPicPr>
        <p:blipFill rotWithShape="1">
          <a:blip r:embed="rId4">
            <a:alphaModFix/>
          </a:blip>
          <a:srcRect b="0" l="0" r="0" t="0"/>
          <a:stretch/>
        </p:blipFill>
        <p:spPr>
          <a:xfrm>
            <a:off x="5118225" y="365125"/>
            <a:ext cx="4727248" cy="6119425"/>
          </a:xfrm>
          <a:prstGeom prst="rect">
            <a:avLst/>
          </a:prstGeom>
          <a:noFill/>
          <a:ln>
            <a:noFill/>
          </a:ln>
        </p:spPr>
      </p:pic>
      <p:pic>
        <p:nvPicPr>
          <p:cNvPr descr="A blue and black rectangle&#10;&#10;Description automatically generated" id="481" name="Google Shape;481;g26e2ef8487c_0_48"/>
          <p:cNvPicPr preferRelativeResize="0"/>
          <p:nvPr/>
        </p:nvPicPr>
        <p:blipFill rotWithShape="1">
          <a:blip r:embed="rId5">
            <a:alphaModFix/>
          </a:blip>
          <a:srcRect b="0" l="0" r="0" t="0"/>
          <a:stretch/>
        </p:blipFill>
        <p:spPr>
          <a:xfrm rot="10800000">
            <a:off x="0" y="5719762"/>
            <a:ext cx="12192000" cy="116421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6" name="Shape 486"/>
        <p:cNvGrpSpPr/>
        <p:nvPr/>
      </p:nvGrpSpPr>
      <p:grpSpPr>
        <a:xfrm>
          <a:off x="0" y="0"/>
          <a:ext cx="0" cy="0"/>
          <a:chOff x="0" y="0"/>
          <a:chExt cx="0" cy="0"/>
        </a:xfrm>
      </p:grpSpPr>
      <p:sp>
        <p:nvSpPr>
          <p:cNvPr id="487" name="Google Shape;487;g26e2ef8487c_0_5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chemeClr val="dk1"/>
              </a:buClr>
              <a:buSzPts val="4400"/>
              <a:buFont typeface="Arial"/>
              <a:buNone/>
            </a:pPr>
            <a:r>
              <a:rPr b="1" lang="en-US"/>
              <a:t>STAR BENEFIT</a:t>
            </a:r>
            <a:endParaRPr/>
          </a:p>
        </p:txBody>
      </p:sp>
      <p:pic>
        <p:nvPicPr>
          <p:cNvPr descr="A blue and white logo&#10;&#10;Description automatically generated" id="488" name="Google Shape;488;g26e2ef8487c_0_59"/>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489" name="Google Shape;489;g26e2ef8487c_0_59"/>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pic>
        <p:nvPicPr>
          <p:cNvPr id="490" name="Google Shape;490;g26e2ef8487c_0_59"/>
          <p:cNvPicPr preferRelativeResize="0"/>
          <p:nvPr/>
        </p:nvPicPr>
        <p:blipFill rotWithShape="1">
          <a:blip r:embed="rId5">
            <a:alphaModFix/>
          </a:blip>
          <a:srcRect b="0" l="0" r="0" t="0"/>
          <a:stretch/>
        </p:blipFill>
        <p:spPr>
          <a:xfrm rot="-897132">
            <a:off x="1453074" y="503300"/>
            <a:ext cx="4525974" cy="5859173"/>
          </a:xfrm>
          <a:prstGeom prst="rect">
            <a:avLst/>
          </a:prstGeom>
          <a:noFill/>
          <a:ln>
            <a:noFill/>
          </a:ln>
        </p:spPr>
      </p:pic>
      <p:sp>
        <p:nvSpPr>
          <p:cNvPr id="491" name="Google Shape;491;g26e2ef8487c_0_59"/>
          <p:cNvSpPr/>
          <p:nvPr>
            <p:ph idx="2" type="body"/>
          </p:nvPr>
        </p:nvSpPr>
        <p:spPr>
          <a:xfrm>
            <a:off x="6172200" y="1943475"/>
            <a:ext cx="5181600" cy="1723500"/>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355600" lvl="0" marL="457200" rtl="0" algn="r">
              <a:lnSpc>
                <a:spcPct val="100000"/>
              </a:lnSpc>
              <a:spcBef>
                <a:spcPts val="0"/>
              </a:spcBef>
              <a:spcAft>
                <a:spcPts val="0"/>
              </a:spcAft>
              <a:buSzPts val="2000"/>
              <a:buChar char="•"/>
            </a:pPr>
            <a:r>
              <a:rPr lang="en-US" sz="2000"/>
              <a:t>LIVE MUSIC</a:t>
            </a:r>
            <a:endParaRPr sz="2000"/>
          </a:p>
          <a:p>
            <a:pPr indent="-355600" lvl="0" marL="457200" rtl="0" algn="r">
              <a:lnSpc>
                <a:spcPct val="100000"/>
              </a:lnSpc>
              <a:spcBef>
                <a:spcPts val="0"/>
              </a:spcBef>
              <a:spcAft>
                <a:spcPts val="0"/>
              </a:spcAft>
              <a:buSzPts val="2000"/>
              <a:buChar char="•"/>
            </a:pPr>
            <a:r>
              <a:rPr lang="en-US" sz="2000"/>
              <a:t>PLANT SALE</a:t>
            </a:r>
            <a:endParaRPr sz="2000"/>
          </a:p>
          <a:p>
            <a:pPr indent="-355600" lvl="0" marL="457200" rtl="0" algn="r">
              <a:lnSpc>
                <a:spcPct val="100000"/>
              </a:lnSpc>
              <a:spcBef>
                <a:spcPts val="0"/>
              </a:spcBef>
              <a:spcAft>
                <a:spcPts val="0"/>
              </a:spcAft>
              <a:buSzPts val="2000"/>
              <a:buChar char="•"/>
            </a:pPr>
            <a:r>
              <a:rPr lang="en-US" sz="2000"/>
              <a:t>GOOD TIMES WITH THE FAMILY</a:t>
            </a:r>
            <a:endParaRPr sz="20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descr="A blue and white logo&#10;&#10;Description automatically generated" id="497" name="Google Shape;497;g26e2ef8487c_0_79"/>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498" name="Google Shape;498;g26e2ef8487c_0_79"/>
          <p:cNvPicPr preferRelativeResize="0"/>
          <p:nvPr/>
        </p:nvPicPr>
        <p:blipFill rotWithShape="1">
          <a:blip r:embed="rId4">
            <a:alphaModFix/>
          </a:blip>
          <a:srcRect b="0" l="0" r="0" t="0"/>
          <a:stretch/>
        </p:blipFill>
        <p:spPr>
          <a:xfrm rot="10800000">
            <a:off x="0" y="5719762"/>
            <a:ext cx="12192000" cy="1164212"/>
          </a:xfrm>
          <a:prstGeom prst="rect">
            <a:avLst/>
          </a:prstGeom>
          <a:noFill/>
          <a:ln>
            <a:noFill/>
          </a:ln>
        </p:spPr>
      </p:pic>
      <p:pic>
        <p:nvPicPr>
          <p:cNvPr id="499" name="Google Shape;499;g26e2ef8487c_0_79"/>
          <p:cNvPicPr preferRelativeResize="0"/>
          <p:nvPr/>
        </p:nvPicPr>
        <p:blipFill rotWithShape="1">
          <a:blip r:embed="rId5">
            <a:alphaModFix/>
          </a:blip>
          <a:srcRect b="0" l="0" r="0" t="0"/>
          <a:stretch/>
        </p:blipFill>
        <p:spPr>
          <a:xfrm>
            <a:off x="533400" y="0"/>
            <a:ext cx="5306071" cy="6858000"/>
          </a:xfrm>
          <a:prstGeom prst="rect">
            <a:avLst/>
          </a:prstGeom>
          <a:noFill/>
          <a:ln>
            <a:noFill/>
          </a:ln>
        </p:spPr>
      </p:pic>
      <p:pic>
        <p:nvPicPr>
          <p:cNvPr id="500" name="Google Shape;500;g26e2ef8487c_0_79"/>
          <p:cNvPicPr preferRelativeResize="0"/>
          <p:nvPr/>
        </p:nvPicPr>
        <p:blipFill rotWithShape="1">
          <a:blip r:embed="rId6">
            <a:alphaModFix/>
          </a:blip>
          <a:srcRect b="0" l="0" r="0" t="0"/>
          <a:stretch/>
        </p:blipFill>
        <p:spPr>
          <a:xfrm>
            <a:off x="7568600" y="118413"/>
            <a:ext cx="4525976" cy="5859169"/>
          </a:xfrm>
          <a:prstGeom prst="rect">
            <a:avLst/>
          </a:prstGeom>
          <a:noFill/>
          <a:ln>
            <a:noFill/>
          </a:ln>
        </p:spPr>
      </p:pic>
      <p:sp>
        <p:nvSpPr>
          <p:cNvPr id="501" name="Google Shape;501;g26e2ef8487c_0_79"/>
          <p:cNvSpPr txBox="1"/>
          <p:nvPr>
            <p:ph type="title"/>
          </p:nvPr>
        </p:nvSpPr>
        <p:spPr>
          <a:xfrm rot="5400000">
            <a:off x="4044375" y="2532850"/>
            <a:ext cx="50481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400"/>
              <a:buFont typeface="Arial"/>
              <a:buNone/>
            </a:pPr>
            <a:r>
              <a:rPr b="1" lang="en-US"/>
              <a:t>SPRING FLING</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descr="A blue and black rectangle&#10;&#10;Description automatically generated" id="506" name="Google Shape;506;g26e715f8761_0_249"/>
          <p:cNvPicPr preferRelativeResize="0"/>
          <p:nvPr/>
        </p:nvPicPr>
        <p:blipFill rotWithShape="1">
          <a:blip r:embed="rId3">
            <a:alphaModFix/>
          </a:blip>
          <a:srcRect b="0" l="0" r="0" t="0"/>
          <a:stretch/>
        </p:blipFill>
        <p:spPr>
          <a:xfrm rot="10800000">
            <a:off x="0" y="5719762"/>
            <a:ext cx="12192000" cy="1164212"/>
          </a:xfrm>
          <a:prstGeom prst="rect">
            <a:avLst/>
          </a:prstGeom>
          <a:noFill/>
          <a:ln>
            <a:noFill/>
          </a:ln>
        </p:spPr>
      </p:pic>
      <p:pic>
        <p:nvPicPr>
          <p:cNvPr id="507" name="Google Shape;507;g26e715f8761_0_249"/>
          <p:cNvPicPr preferRelativeResize="0"/>
          <p:nvPr/>
        </p:nvPicPr>
        <p:blipFill rotWithShape="1">
          <a:blip r:embed="rId4">
            <a:alphaModFix/>
          </a:blip>
          <a:srcRect b="0" l="0" r="0" t="0"/>
          <a:stretch/>
        </p:blipFill>
        <p:spPr>
          <a:xfrm>
            <a:off x="39400" y="59175"/>
            <a:ext cx="5828850" cy="5777056"/>
          </a:xfrm>
          <a:prstGeom prst="rect">
            <a:avLst/>
          </a:prstGeom>
          <a:noFill/>
          <a:ln>
            <a:noFill/>
          </a:ln>
        </p:spPr>
      </p:pic>
      <p:pic>
        <p:nvPicPr>
          <p:cNvPr id="508" name="Google Shape;508;g26e715f8761_0_249"/>
          <p:cNvPicPr preferRelativeResize="0"/>
          <p:nvPr/>
        </p:nvPicPr>
        <p:blipFill rotWithShape="1">
          <a:blip r:embed="rId5">
            <a:alphaModFix/>
          </a:blip>
          <a:srcRect b="0" l="0" r="0" t="0"/>
          <a:stretch/>
        </p:blipFill>
        <p:spPr>
          <a:xfrm>
            <a:off x="5868250" y="3178545"/>
            <a:ext cx="5036175" cy="3694774"/>
          </a:xfrm>
          <a:prstGeom prst="rect">
            <a:avLst/>
          </a:prstGeom>
          <a:noFill/>
          <a:ln>
            <a:noFill/>
          </a:ln>
        </p:spPr>
      </p:pic>
      <p:sp>
        <p:nvSpPr>
          <p:cNvPr id="509" name="Google Shape;509;g26e715f8761_0_249"/>
          <p:cNvSpPr txBox="1"/>
          <p:nvPr>
            <p:ph idx="4294967295" type="subTitle"/>
          </p:nvPr>
        </p:nvSpPr>
        <p:spPr>
          <a:xfrm rot="1842836">
            <a:off x="4511653" y="1214683"/>
            <a:ext cx="4908645" cy="554735"/>
          </a:xfrm>
          <a:prstGeom prst="rect">
            <a:avLst/>
          </a:prstGeom>
          <a:noFill/>
          <a:ln>
            <a:noFill/>
          </a:ln>
        </p:spPr>
        <p:txBody>
          <a:bodyPr anchorCtr="0" anchor="t" bIns="121875" lIns="121875" spcFirstLastPara="1" rIns="121875" wrap="square" tIns="121875">
            <a:normAutofit lnSpcReduction="20000"/>
          </a:bodyPr>
          <a:lstStyle/>
          <a:p>
            <a:pPr indent="0" lvl="0" marL="0" marR="0" rtl="0" algn="ctr">
              <a:lnSpc>
                <a:spcPct val="90000"/>
              </a:lnSpc>
              <a:spcBef>
                <a:spcPts val="0"/>
              </a:spcBef>
              <a:spcAft>
                <a:spcPts val="0"/>
              </a:spcAft>
              <a:buClr>
                <a:srgbClr val="585858"/>
              </a:buClr>
              <a:buSzPts val="2800"/>
              <a:buFont typeface="Arial"/>
              <a:buNone/>
            </a:pPr>
            <a:r>
              <a:rPr b="1" lang="en-US" sz="2900">
                <a:solidFill>
                  <a:schemeClr val="accent2"/>
                </a:solidFill>
              </a:rPr>
              <a:t>Thank you for attending</a:t>
            </a:r>
            <a:endParaRPr b="1" sz="2000">
              <a:solidFill>
                <a:schemeClr val="accent2"/>
              </a:solidFill>
            </a:endParaRPr>
          </a:p>
        </p:txBody>
      </p:sp>
      <p:pic>
        <p:nvPicPr>
          <p:cNvPr id="510" name="Google Shape;510;g26e715f8761_0_249"/>
          <p:cNvPicPr preferRelativeResize="0"/>
          <p:nvPr/>
        </p:nvPicPr>
        <p:blipFill rotWithShape="1">
          <a:blip r:embed="rId6">
            <a:alphaModFix/>
          </a:blip>
          <a:srcRect b="0" l="0" r="0" t="0"/>
          <a:stretch/>
        </p:blipFill>
        <p:spPr>
          <a:xfrm>
            <a:off x="9397850" y="0"/>
            <a:ext cx="2754874" cy="3566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descr="Google Shape;73;p16" id="154" name="Google Shape;154;g26e715f8761_3_25"/>
          <p:cNvPicPr preferRelativeResize="0"/>
          <p:nvPr/>
        </p:nvPicPr>
        <p:blipFill rotWithShape="1">
          <a:blip r:embed="rId3">
            <a:alphaModFix/>
          </a:blip>
          <a:srcRect b="0" l="0" r="0" t="0"/>
          <a:stretch/>
        </p:blipFill>
        <p:spPr>
          <a:xfrm>
            <a:off x="464297" y="296683"/>
            <a:ext cx="10207693" cy="6264635"/>
          </a:xfrm>
          <a:prstGeom prst="rect">
            <a:avLst/>
          </a:prstGeom>
          <a:noFill/>
          <a:ln>
            <a:noFill/>
          </a:ln>
        </p:spPr>
      </p:pic>
      <p:sp>
        <p:nvSpPr>
          <p:cNvPr id="155" name="Google Shape;155;g26e715f8761_3_25"/>
          <p:cNvSpPr txBox="1"/>
          <p:nvPr/>
        </p:nvSpPr>
        <p:spPr>
          <a:xfrm>
            <a:off x="6096000" y="3420533"/>
            <a:ext cx="451711" cy="26317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descr="A blue and white logo&#10;&#10;Description automatically generated" id="156" name="Google Shape;156;g26e715f8761_3_25"/>
          <p:cNvPicPr preferRelativeResize="0"/>
          <p:nvPr/>
        </p:nvPicPr>
        <p:blipFill rotWithShape="1">
          <a:blip r:embed="rId4">
            <a:alphaModFix/>
          </a:blip>
          <a:srcRect b="0" l="0" r="0" t="0"/>
          <a:stretch/>
        </p:blipFill>
        <p:spPr>
          <a:xfrm>
            <a:off x="9946692" y="296675"/>
            <a:ext cx="1579040" cy="1563249"/>
          </a:xfrm>
          <a:prstGeom prst="rect">
            <a:avLst/>
          </a:prstGeom>
          <a:noFill/>
          <a:ln>
            <a:noFill/>
          </a:ln>
        </p:spPr>
      </p:pic>
      <p:pic>
        <p:nvPicPr>
          <p:cNvPr descr="A blue and black rectangle&#10;&#10;Description automatically generated" id="157" name="Google Shape;157;g26e715f8761_3_25"/>
          <p:cNvPicPr preferRelativeResize="0"/>
          <p:nvPr/>
        </p:nvPicPr>
        <p:blipFill rotWithShape="1">
          <a:blip r:embed="rId5">
            <a:alphaModFix/>
          </a:blip>
          <a:srcRect b="0" l="0" r="0" t="0"/>
          <a:stretch/>
        </p:blipFill>
        <p:spPr>
          <a:xfrm rot="10800000">
            <a:off x="0" y="5719762"/>
            <a:ext cx="12192000" cy="1164212"/>
          </a:xfrm>
          <a:prstGeom prst="rect">
            <a:avLst/>
          </a:prstGeom>
          <a:noFill/>
          <a:ln>
            <a:noFill/>
          </a:ln>
        </p:spPr>
      </p:pic>
      <p:sp>
        <p:nvSpPr>
          <p:cNvPr id="158" name="Google Shape;158;g26e715f8761_3_25"/>
          <p:cNvSpPr txBox="1"/>
          <p:nvPr/>
        </p:nvSpPr>
        <p:spPr>
          <a:xfrm>
            <a:off x="-42420" y="6293175"/>
            <a:ext cx="7155300" cy="60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lang="en-US" sz="3000">
                <a:solidFill>
                  <a:schemeClr val="accent1"/>
                </a:solidFill>
              </a:rPr>
              <a:t>TYPICAL FRACKING OPERATION</a:t>
            </a:r>
            <a:endParaRPr b="1" i="0" sz="3000" u="none" cap="none" strike="noStrike">
              <a:solidFill>
                <a:schemeClr val="accen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descr="A blue and white logo&#10;&#10;Description automatically generated" id="163" name="Google Shape;163;g26e715f8761_3_35"/>
          <p:cNvPicPr preferRelativeResize="0"/>
          <p:nvPr/>
        </p:nvPicPr>
        <p:blipFill rotWithShape="1">
          <a:blip r:embed="rId3">
            <a:alphaModFix/>
          </a:blip>
          <a:srcRect b="0" l="0" r="0" t="0"/>
          <a:stretch/>
        </p:blipFill>
        <p:spPr>
          <a:xfrm>
            <a:off x="9972669" y="4686300"/>
            <a:ext cx="1579040" cy="1563249"/>
          </a:xfrm>
          <a:prstGeom prst="rect">
            <a:avLst/>
          </a:prstGeom>
          <a:noFill/>
          <a:ln>
            <a:noFill/>
          </a:ln>
        </p:spPr>
      </p:pic>
      <p:sp>
        <p:nvSpPr>
          <p:cNvPr id="164" name="Google Shape;164;g26e715f8761_3_35"/>
          <p:cNvSpPr txBox="1"/>
          <p:nvPr>
            <p:ph type="title"/>
          </p:nvPr>
        </p:nvSpPr>
        <p:spPr>
          <a:xfrm>
            <a:off x="415599" y="593367"/>
            <a:ext cx="11360803" cy="763601"/>
          </a:xfrm>
          <a:prstGeom prst="rect">
            <a:avLst/>
          </a:prstGeom>
          <a:noFill/>
          <a:ln>
            <a:noFill/>
          </a:ln>
        </p:spPr>
        <p:txBody>
          <a:bodyPr anchorCtr="0" anchor="t" bIns="121875" lIns="121875" spcFirstLastPara="1" rIns="121875" wrap="square" tIns="121875">
            <a:normAutofit/>
          </a:bodyPr>
          <a:lstStyle/>
          <a:p>
            <a:pPr indent="0" lvl="0" marL="0" marR="0" rtl="0" algn="l">
              <a:lnSpc>
                <a:spcPct val="100000"/>
              </a:lnSpc>
              <a:spcBef>
                <a:spcPts val="0"/>
              </a:spcBef>
              <a:spcAft>
                <a:spcPts val="0"/>
              </a:spcAft>
              <a:buClr>
                <a:srgbClr val="000000"/>
              </a:buClr>
              <a:buSzPts val="3300"/>
              <a:buFont typeface="Arial"/>
              <a:buNone/>
            </a:pPr>
            <a:r>
              <a:rPr lang="en-US" sz="3300"/>
              <a:t>Danger of VOC’s - Air Quality</a:t>
            </a:r>
            <a:endParaRPr sz="1900"/>
          </a:p>
        </p:txBody>
      </p:sp>
      <p:sp>
        <p:nvSpPr>
          <p:cNvPr id="165" name="Google Shape;165;g26e715f8761_3_35"/>
          <p:cNvSpPr txBox="1"/>
          <p:nvPr>
            <p:ph idx="1" type="body"/>
          </p:nvPr>
        </p:nvSpPr>
        <p:spPr>
          <a:xfrm>
            <a:off x="415599" y="1536632"/>
            <a:ext cx="11360803" cy="5221603"/>
          </a:xfrm>
          <a:prstGeom prst="rect">
            <a:avLst/>
          </a:prstGeom>
          <a:noFill/>
          <a:ln>
            <a:noFill/>
          </a:ln>
        </p:spPr>
        <p:txBody>
          <a:bodyPr anchorCtr="0" anchor="t" bIns="121875" lIns="121875" spcFirstLastPara="1" rIns="121875" wrap="square" tIns="121875">
            <a:normAutofit/>
          </a:bodyPr>
          <a:lstStyle/>
          <a:p>
            <a:pPr indent="-450850" lvl="0" marL="609600" rtl="0" algn="l">
              <a:lnSpc>
                <a:spcPct val="115000"/>
              </a:lnSpc>
              <a:spcBef>
                <a:spcPts val="0"/>
              </a:spcBef>
              <a:spcAft>
                <a:spcPts val="0"/>
              </a:spcAft>
              <a:buSzPts val="2300"/>
              <a:buChar char="•"/>
            </a:pPr>
            <a:r>
              <a:rPr lang="en-US" sz="1900" u="sng">
                <a:solidFill>
                  <a:schemeClr val="hlink"/>
                </a:solidFill>
                <a:hlinkClick r:id="rId4"/>
              </a:rPr>
              <a:t>Volatile Organic Compounds (VOCs)</a:t>
            </a:r>
            <a:endParaRPr sz="1900"/>
          </a:p>
          <a:p>
            <a:pPr indent="-431800" lvl="1" marL="1219200" rtl="0" algn="l">
              <a:lnSpc>
                <a:spcPct val="100000"/>
              </a:lnSpc>
              <a:spcBef>
                <a:spcPts val="0"/>
              </a:spcBef>
              <a:spcAft>
                <a:spcPts val="0"/>
              </a:spcAft>
              <a:buSzPts val="2000"/>
              <a:buChar char="•"/>
            </a:pPr>
            <a:r>
              <a:rPr lang="en-US" sz="2000"/>
              <a:t>VOCs are a group of chemicals that can vaporize into air. </a:t>
            </a:r>
            <a:endParaRPr sz="1900"/>
          </a:p>
          <a:p>
            <a:pPr indent="-431800" lvl="1" marL="1219200" rtl="0" algn="l">
              <a:lnSpc>
                <a:spcPct val="100000"/>
              </a:lnSpc>
              <a:spcBef>
                <a:spcPts val="0"/>
              </a:spcBef>
              <a:spcAft>
                <a:spcPts val="0"/>
              </a:spcAft>
              <a:buSzPts val="2000"/>
              <a:buChar char="•"/>
            </a:pPr>
            <a:r>
              <a:rPr lang="en-US" sz="2000"/>
              <a:t>Oil and gas operations, such as hydraulic fracturing, also release numerous toxic air contaminants: methane, benzene, toluene, ethylbenzene, and xylene; fine particulate matter (PM2.5); hydrogen sulfide; silica dust; and nitrogen oxides and other volatile organic compounds.</a:t>
            </a:r>
            <a:endParaRPr sz="1900"/>
          </a:p>
          <a:p>
            <a:pPr indent="-431800" lvl="1" marL="1219200" rtl="0" algn="l">
              <a:lnSpc>
                <a:spcPct val="100000"/>
              </a:lnSpc>
              <a:spcBef>
                <a:spcPts val="0"/>
              </a:spcBef>
              <a:spcAft>
                <a:spcPts val="0"/>
              </a:spcAft>
              <a:buSzPts val="2000"/>
              <a:buChar char="•"/>
            </a:pPr>
            <a:r>
              <a:rPr lang="en-US" sz="2000">
                <a:solidFill>
                  <a:srgbClr val="343A40"/>
                </a:solidFill>
              </a:rPr>
              <a:t>Exposure to VOC vapors can cause a variety of health effects, including:</a:t>
            </a:r>
            <a:endParaRPr sz="1900"/>
          </a:p>
          <a:p>
            <a:pPr indent="-412750" lvl="2" marL="1828800" rtl="0" algn="l">
              <a:lnSpc>
                <a:spcPct val="100000"/>
              </a:lnSpc>
              <a:spcBef>
                <a:spcPts val="0"/>
              </a:spcBef>
              <a:spcAft>
                <a:spcPts val="0"/>
              </a:spcAft>
              <a:buSzPts val="1700"/>
              <a:buChar char="•"/>
            </a:pPr>
            <a:r>
              <a:rPr lang="en-US" sz="1700">
                <a:solidFill>
                  <a:srgbClr val="343A40"/>
                </a:solidFill>
              </a:rPr>
              <a:t>Some VOCs are suspected or proven carcinogens.</a:t>
            </a:r>
            <a:endParaRPr sz="1900"/>
          </a:p>
          <a:p>
            <a:pPr indent="-412750" lvl="2" marL="1828800" rtl="0" algn="l">
              <a:lnSpc>
                <a:spcPct val="100000"/>
              </a:lnSpc>
              <a:spcBef>
                <a:spcPts val="0"/>
              </a:spcBef>
              <a:spcAft>
                <a:spcPts val="0"/>
              </a:spcAft>
              <a:buSzPts val="1700"/>
              <a:buChar char="•"/>
            </a:pPr>
            <a:r>
              <a:rPr lang="en-US" sz="1700">
                <a:solidFill>
                  <a:srgbClr val="343A40"/>
                </a:solidFill>
              </a:rPr>
              <a:t>Eye, nose, and throat irritation</a:t>
            </a:r>
            <a:endParaRPr sz="1900"/>
          </a:p>
          <a:p>
            <a:pPr indent="-412750" lvl="2" marL="1828800" rtl="0" algn="l">
              <a:lnSpc>
                <a:spcPct val="100000"/>
              </a:lnSpc>
              <a:spcBef>
                <a:spcPts val="0"/>
              </a:spcBef>
              <a:spcAft>
                <a:spcPts val="0"/>
              </a:spcAft>
              <a:buSzPts val="1700"/>
              <a:buChar char="•"/>
            </a:pPr>
            <a:r>
              <a:rPr lang="en-US" sz="1700">
                <a:solidFill>
                  <a:srgbClr val="343A40"/>
                </a:solidFill>
              </a:rPr>
              <a:t>Headaches and loss of coordination</a:t>
            </a:r>
            <a:endParaRPr sz="1900"/>
          </a:p>
          <a:p>
            <a:pPr indent="-412750" lvl="2" marL="1828800" rtl="0" algn="l">
              <a:lnSpc>
                <a:spcPct val="100000"/>
              </a:lnSpc>
              <a:spcBef>
                <a:spcPts val="0"/>
              </a:spcBef>
              <a:spcAft>
                <a:spcPts val="0"/>
              </a:spcAft>
              <a:buSzPts val="1700"/>
              <a:buChar char="•"/>
            </a:pPr>
            <a:r>
              <a:rPr lang="en-US" sz="1700">
                <a:solidFill>
                  <a:srgbClr val="343A40"/>
                </a:solidFill>
              </a:rPr>
              <a:t>Nausea</a:t>
            </a:r>
            <a:endParaRPr sz="1900"/>
          </a:p>
          <a:p>
            <a:pPr indent="-412750" lvl="2" marL="1828800" rtl="0" algn="l">
              <a:lnSpc>
                <a:spcPct val="100000"/>
              </a:lnSpc>
              <a:spcBef>
                <a:spcPts val="0"/>
              </a:spcBef>
              <a:spcAft>
                <a:spcPts val="0"/>
              </a:spcAft>
              <a:buSzPts val="1700"/>
              <a:buChar char="•"/>
            </a:pPr>
            <a:r>
              <a:rPr lang="en-US" sz="1700">
                <a:solidFill>
                  <a:srgbClr val="343A40"/>
                </a:solidFill>
              </a:rPr>
              <a:t>Damage to the liver, kidneys, or central nervous system. </a:t>
            </a:r>
            <a:endParaRPr sz="1900"/>
          </a:p>
          <a:p>
            <a:pPr indent="-431800" lvl="1" marL="1219200" rtl="0" algn="l">
              <a:lnSpc>
                <a:spcPct val="115000"/>
              </a:lnSpc>
              <a:spcBef>
                <a:spcPts val="0"/>
              </a:spcBef>
              <a:spcAft>
                <a:spcPts val="0"/>
              </a:spcAft>
              <a:buSzPts val="2000"/>
              <a:buChar char="•"/>
            </a:pPr>
            <a:r>
              <a:rPr lang="en-US" sz="2000">
                <a:solidFill>
                  <a:srgbClr val="343A40"/>
                </a:solidFill>
              </a:rPr>
              <a:t>VOCs in air pollution are also a concern because they contribute to the formation of ground-level ozone when they react with nitrogen oxides in the air.</a:t>
            </a:r>
            <a:endParaRPr sz="1900"/>
          </a:p>
        </p:txBody>
      </p:sp>
      <p:pic>
        <p:nvPicPr>
          <p:cNvPr descr="A blue and black rectangle&#10;&#10;Description automatically generated" id="166" name="Google Shape;166;g26e715f8761_3_35"/>
          <p:cNvPicPr preferRelativeResize="0"/>
          <p:nvPr/>
        </p:nvPicPr>
        <p:blipFill rotWithShape="1">
          <a:blip r:embed="rId5">
            <a:alphaModFix/>
          </a:blip>
          <a:srcRect b="0" l="0" r="0" t="0"/>
          <a:stretch/>
        </p:blipFill>
        <p:spPr>
          <a:xfrm rot="10800000">
            <a:off x="0" y="5719762"/>
            <a:ext cx="12192000" cy="116421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descr="A blue and black rectangle&#10;&#10;Description automatically generated" id="171" name="Google Shape;171;g26e715f8761_3_30"/>
          <p:cNvPicPr preferRelativeResize="0"/>
          <p:nvPr/>
        </p:nvPicPr>
        <p:blipFill rotWithShape="1">
          <a:blip r:embed="rId3">
            <a:alphaModFix/>
          </a:blip>
          <a:srcRect b="0" l="0" r="0" t="0"/>
          <a:stretch/>
        </p:blipFill>
        <p:spPr>
          <a:xfrm rot="10800000">
            <a:off x="0" y="5719762"/>
            <a:ext cx="12192000" cy="1164212"/>
          </a:xfrm>
          <a:prstGeom prst="rect">
            <a:avLst/>
          </a:prstGeom>
          <a:noFill/>
          <a:ln>
            <a:noFill/>
          </a:ln>
        </p:spPr>
      </p:pic>
      <p:sp>
        <p:nvSpPr>
          <p:cNvPr id="172" name="Google Shape;172;g26e715f8761_3_30"/>
          <p:cNvSpPr txBox="1"/>
          <p:nvPr>
            <p:ph type="title"/>
          </p:nvPr>
        </p:nvSpPr>
        <p:spPr>
          <a:xfrm>
            <a:off x="415599" y="593367"/>
            <a:ext cx="11360803" cy="763601"/>
          </a:xfrm>
          <a:prstGeom prst="rect">
            <a:avLst/>
          </a:prstGeom>
          <a:noFill/>
          <a:ln>
            <a:noFill/>
          </a:ln>
        </p:spPr>
        <p:txBody>
          <a:bodyPr anchorCtr="0" anchor="t" bIns="121875" lIns="121875" spcFirstLastPara="1" rIns="121875" wrap="square" tIns="121875">
            <a:normAutofit/>
          </a:bodyPr>
          <a:lstStyle/>
          <a:p>
            <a:pPr indent="0" lvl="0" marL="0" marR="0" rtl="0" algn="l">
              <a:lnSpc>
                <a:spcPct val="100000"/>
              </a:lnSpc>
              <a:spcBef>
                <a:spcPts val="0"/>
              </a:spcBef>
              <a:spcAft>
                <a:spcPts val="0"/>
              </a:spcAft>
              <a:buClr>
                <a:srgbClr val="000000"/>
              </a:buClr>
              <a:buSzPts val="3300"/>
              <a:buFont typeface="Arial"/>
              <a:buNone/>
            </a:pPr>
            <a:r>
              <a:rPr lang="en-US" sz="3300"/>
              <a:t>General Risks of Fracking on Community Health</a:t>
            </a:r>
            <a:endParaRPr sz="1900"/>
          </a:p>
        </p:txBody>
      </p:sp>
      <p:sp>
        <p:nvSpPr>
          <p:cNvPr id="173" name="Google Shape;173;g26e715f8761_3_30"/>
          <p:cNvSpPr txBox="1"/>
          <p:nvPr>
            <p:ph idx="1" type="body"/>
          </p:nvPr>
        </p:nvSpPr>
        <p:spPr>
          <a:xfrm>
            <a:off x="415599" y="1536633"/>
            <a:ext cx="11360803" cy="5321200"/>
          </a:xfrm>
          <a:prstGeom prst="rect">
            <a:avLst/>
          </a:prstGeom>
          <a:noFill/>
          <a:ln>
            <a:noFill/>
          </a:ln>
        </p:spPr>
        <p:txBody>
          <a:bodyPr anchorCtr="0" anchor="t" bIns="121875" lIns="121875" spcFirstLastPara="1" rIns="121875" wrap="square" tIns="121875">
            <a:normAutofit fontScale="85000" lnSpcReduction="20000"/>
          </a:bodyPr>
          <a:lstStyle/>
          <a:p>
            <a:pPr indent="-412750" lvl="0" marL="609600" rtl="0" algn="l">
              <a:lnSpc>
                <a:spcPct val="115000"/>
              </a:lnSpc>
              <a:spcBef>
                <a:spcPts val="0"/>
              </a:spcBef>
              <a:spcAft>
                <a:spcPts val="0"/>
              </a:spcAft>
              <a:buSzPct val="100000"/>
              <a:buChar char="•"/>
            </a:pPr>
            <a:r>
              <a:rPr lang="en-US" sz="2000"/>
              <a:t>Air Quality</a:t>
            </a:r>
            <a:endParaRPr sz="8000"/>
          </a:p>
          <a:p>
            <a:pPr indent="-412750" lvl="1" marL="1219200" rtl="0" algn="l">
              <a:lnSpc>
                <a:spcPct val="115000"/>
              </a:lnSpc>
              <a:spcBef>
                <a:spcPts val="0"/>
              </a:spcBef>
              <a:spcAft>
                <a:spcPts val="0"/>
              </a:spcAft>
              <a:buSzPct val="100000"/>
              <a:buChar char="•"/>
            </a:pPr>
            <a:r>
              <a:rPr b="1" lang="en-US" sz="2000">
                <a:solidFill>
                  <a:srgbClr val="000000"/>
                </a:solidFill>
                <a:latin typeface="Times New Roman"/>
                <a:ea typeface="Times New Roman"/>
                <a:cs typeface="Times New Roman"/>
                <a:sym typeface="Times New Roman"/>
              </a:rPr>
              <a:t>Increased Emissions</a:t>
            </a:r>
            <a:endParaRPr sz="8000"/>
          </a:p>
          <a:p>
            <a:pPr indent="-412750" lvl="2" marL="1828800" rtl="0" algn="l">
              <a:lnSpc>
                <a:spcPct val="115000"/>
              </a:lnSpc>
              <a:spcBef>
                <a:spcPts val="0"/>
              </a:spcBef>
              <a:spcAft>
                <a:spcPts val="0"/>
              </a:spcAft>
              <a:buSzPct val="100000"/>
              <a:buChar char="•"/>
            </a:pPr>
            <a:r>
              <a:rPr lang="en-US" sz="2000">
                <a:solidFill>
                  <a:srgbClr val="333333"/>
                </a:solidFill>
                <a:latin typeface="Times New Roman"/>
                <a:ea typeface="Times New Roman"/>
                <a:cs typeface="Times New Roman"/>
                <a:sym typeface="Times New Roman"/>
              </a:rPr>
              <a:t>According to the cumulative impacts analysis this project expects to emit 3,997.67 tons of VOCs in 10 years. </a:t>
            </a:r>
            <a:endParaRPr sz="2000">
              <a:solidFill>
                <a:srgbClr val="333333"/>
              </a:solidFill>
              <a:latin typeface="Times New Roman"/>
              <a:ea typeface="Times New Roman"/>
              <a:cs typeface="Times New Roman"/>
              <a:sym typeface="Times New Roman"/>
            </a:endParaRPr>
          </a:p>
          <a:p>
            <a:pPr indent="-412750" lvl="2" marL="1828800" rtl="0" algn="l">
              <a:lnSpc>
                <a:spcPct val="115000"/>
              </a:lnSpc>
              <a:spcBef>
                <a:spcPts val="0"/>
              </a:spcBef>
              <a:spcAft>
                <a:spcPts val="0"/>
              </a:spcAft>
              <a:buSzPct val="100000"/>
              <a:buChar char="•"/>
            </a:pPr>
            <a:r>
              <a:rPr lang="en-US" sz="2000">
                <a:solidFill>
                  <a:srgbClr val="333333"/>
                </a:solidFill>
                <a:latin typeface="Times New Roman"/>
                <a:ea typeface="Times New Roman"/>
                <a:cs typeface="Times New Roman"/>
                <a:sym typeface="Times New Roman"/>
              </a:rPr>
              <a:t>That equals 399.7 tons or 799,400 pounds (1 ton = 2,000 pounds) per year!</a:t>
            </a:r>
            <a:endParaRPr sz="2000"/>
          </a:p>
          <a:p>
            <a:pPr indent="-412750" lvl="1" marL="1219200" rtl="0" algn="l">
              <a:lnSpc>
                <a:spcPct val="115000"/>
              </a:lnSpc>
              <a:spcBef>
                <a:spcPts val="0"/>
              </a:spcBef>
              <a:spcAft>
                <a:spcPts val="0"/>
              </a:spcAft>
              <a:buSzPct val="100000"/>
              <a:buChar char="•"/>
            </a:pPr>
            <a:r>
              <a:rPr lang="en-US" sz="2000"/>
              <a:t>For comparison, a car built after 1998 emits ~1.2 grams of VOCs per mile as found by Kennesaw.edu. That means a car driven for 12000 miles produces ~71.43 pounds of VOCs a year. (Save the Aurora Reservoir)</a:t>
            </a:r>
            <a:endParaRPr sz="2000"/>
          </a:p>
          <a:p>
            <a:pPr indent="-412750" lvl="1" marL="1219200" rtl="0" algn="l">
              <a:lnSpc>
                <a:spcPct val="115000"/>
              </a:lnSpc>
              <a:spcBef>
                <a:spcPts val="0"/>
              </a:spcBef>
              <a:spcAft>
                <a:spcPts val="0"/>
              </a:spcAft>
              <a:buSzPct val="100000"/>
              <a:buChar char="•"/>
            </a:pPr>
            <a:r>
              <a:rPr lang="en-US" sz="2000"/>
              <a:t>If one car (12,000 miles) = 71.43 pounds of VOC per year then 799,400 pounds of VOC created by the CAP is the equivalent of adding 11,191 cars to the roads per year!</a:t>
            </a:r>
            <a:endParaRPr sz="8000"/>
          </a:p>
          <a:p>
            <a:pPr indent="-412750" lvl="1" marL="1219200" rtl="0" algn="l">
              <a:lnSpc>
                <a:spcPct val="115000"/>
              </a:lnSpc>
              <a:spcBef>
                <a:spcPts val="0"/>
              </a:spcBef>
              <a:spcAft>
                <a:spcPts val="0"/>
              </a:spcAft>
              <a:buSzPct val="100000"/>
              <a:buChar char="•"/>
            </a:pPr>
            <a:r>
              <a:rPr lang="en-US" sz="2000"/>
              <a:t>11,191 cars driving 12,000 miles per year is equal to 134,292,000 miles driving per year!</a:t>
            </a:r>
            <a:endParaRPr sz="8000"/>
          </a:p>
          <a:p>
            <a:pPr indent="-412750" lvl="2" marL="1828800" rtl="0" algn="l">
              <a:lnSpc>
                <a:spcPct val="115000"/>
              </a:lnSpc>
              <a:spcBef>
                <a:spcPts val="0"/>
              </a:spcBef>
              <a:spcAft>
                <a:spcPts val="0"/>
              </a:spcAft>
              <a:buSzPct val="100000"/>
              <a:buChar char="•"/>
            </a:pPr>
            <a:r>
              <a:rPr lang="en-US" sz="2000"/>
              <a:t>The distance to Mars 140 million miles</a:t>
            </a:r>
            <a:endParaRPr sz="8000"/>
          </a:p>
          <a:p>
            <a:pPr indent="-412750" lvl="1" marL="1219200" rtl="0" algn="l">
              <a:lnSpc>
                <a:spcPct val="115000"/>
              </a:lnSpc>
              <a:spcBef>
                <a:spcPts val="0"/>
              </a:spcBef>
              <a:spcAft>
                <a:spcPts val="0"/>
              </a:spcAft>
              <a:buClr>
                <a:schemeClr val="accent2"/>
              </a:buClr>
              <a:buSzPct val="100000"/>
              <a:buChar char="•"/>
            </a:pPr>
            <a:r>
              <a:rPr b="1" lang="en-US" sz="2000" u="sng">
                <a:solidFill>
                  <a:schemeClr val="accent2"/>
                </a:solidFill>
              </a:rPr>
              <a:t>All of this pollution is concentrated in the area around our homes!</a:t>
            </a:r>
            <a:endParaRPr b="1" sz="1900" u="sng">
              <a:solidFill>
                <a:schemeClr val="accent2"/>
              </a:solidFill>
            </a:endParaRPr>
          </a:p>
        </p:txBody>
      </p:sp>
      <p:pic>
        <p:nvPicPr>
          <p:cNvPr descr="A blue and white logo&#10;&#10;Description automatically generated" id="174" name="Google Shape;174;g26e715f8761_3_30"/>
          <p:cNvPicPr preferRelativeResize="0"/>
          <p:nvPr/>
        </p:nvPicPr>
        <p:blipFill rotWithShape="1">
          <a:blip r:embed="rId4">
            <a:alphaModFix/>
          </a:blip>
          <a:srcRect b="0" l="0" r="0" t="0"/>
          <a:stretch/>
        </p:blipFill>
        <p:spPr>
          <a:xfrm>
            <a:off x="9972669" y="4686300"/>
            <a:ext cx="1579040" cy="15632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26e715f8761_3_40"/>
          <p:cNvSpPr txBox="1"/>
          <p:nvPr>
            <p:ph type="title"/>
          </p:nvPr>
        </p:nvSpPr>
        <p:spPr>
          <a:xfrm>
            <a:off x="415599" y="593367"/>
            <a:ext cx="11360803" cy="763601"/>
          </a:xfrm>
          <a:prstGeom prst="rect">
            <a:avLst/>
          </a:prstGeom>
          <a:noFill/>
          <a:ln>
            <a:noFill/>
          </a:ln>
        </p:spPr>
        <p:txBody>
          <a:bodyPr anchorCtr="0" anchor="t" bIns="121875" lIns="121875" spcFirstLastPara="1" rIns="121875" wrap="square" tIns="121875">
            <a:normAutofit/>
          </a:bodyPr>
          <a:lstStyle/>
          <a:p>
            <a:pPr indent="0" lvl="0" marL="0" marR="0" rtl="0" algn="l">
              <a:lnSpc>
                <a:spcPct val="100000"/>
              </a:lnSpc>
              <a:spcBef>
                <a:spcPts val="0"/>
              </a:spcBef>
              <a:spcAft>
                <a:spcPts val="0"/>
              </a:spcAft>
              <a:buClr>
                <a:srgbClr val="000000"/>
              </a:buClr>
              <a:buSzPts val="3300"/>
              <a:buFont typeface="Arial"/>
              <a:buNone/>
            </a:pPr>
            <a:r>
              <a:rPr lang="en-US" sz="3300"/>
              <a:t>Just the Facts!</a:t>
            </a:r>
            <a:endParaRPr sz="1900"/>
          </a:p>
        </p:txBody>
      </p:sp>
      <p:sp>
        <p:nvSpPr>
          <p:cNvPr id="180" name="Google Shape;180;g26e715f8761_3_40"/>
          <p:cNvSpPr txBox="1"/>
          <p:nvPr>
            <p:ph idx="1" type="body"/>
          </p:nvPr>
        </p:nvSpPr>
        <p:spPr>
          <a:xfrm>
            <a:off x="415599" y="1536633"/>
            <a:ext cx="11360803" cy="4555200"/>
          </a:xfrm>
          <a:prstGeom prst="rect">
            <a:avLst/>
          </a:prstGeom>
          <a:noFill/>
          <a:ln>
            <a:noFill/>
          </a:ln>
        </p:spPr>
        <p:txBody>
          <a:bodyPr anchorCtr="0" anchor="t" bIns="121875" lIns="121875" spcFirstLastPara="1" rIns="121875" wrap="square" tIns="121875">
            <a:normAutofit/>
          </a:bodyPr>
          <a:lstStyle/>
          <a:p>
            <a:pPr indent="-412750" lvl="0" marL="609600" rtl="0" algn="l">
              <a:lnSpc>
                <a:spcPct val="115000"/>
              </a:lnSpc>
              <a:spcBef>
                <a:spcPts val="0"/>
              </a:spcBef>
              <a:spcAft>
                <a:spcPts val="0"/>
              </a:spcAft>
              <a:buSzPts val="1700"/>
              <a:buFont typeface="Trebuchet MS"/>
              <a:buChar char="•"/>
            </a:pPr>
            <a:r>
              <a:rPr lang="en-US" sz="1700">
                <a:solidFill>
                  <a:srgbClr val="2B2B2B"/>
                </a:solidFill>
                <a:latin typeface="Trebuchet MS"/>
                <a:ea typeface="Trebuchet MS"/>
                <a:cs typeface="Trebuchet MS"/>
                <a:sym typeface="Trebuchet MS"/>
              </a:rPr>
              <a:t>A 2022 paper in </a:t>
            </a:r>
            <a:r>
              <a:rPr i="1" lang="en-US" sz="1900"/>
              <a:t>Environmental Health Perspectives</a:t>
            </a:r>
            <a:r>
              <a:rPr lang="en-US" sz="1700">
                <a:solidFill>
                  <a:srgbClr val="2B2B2B"/>
                </a:solidFill>
                <a:latin typeface="Trebuchet MS"/>
                <a:ea typeface="Trebuchet MS"/>
                <a:cs typeface="Trebuchet MS"/>
                <a:sym typeface="Trebuchet MS"/>
              </a:rPr>
              <a:t> estimated that Pennsylvania children who lived near a fracked oil or gas well during their early years, or whose mothers lived there preconception, had approximately </a:t>
            </a:r>
            <a:r>
              <a:rPr lang="en-US" sz="1700" u="sng">
                <a:solidFill>
                  <a:schemeClr val="accent2"/>
                </a:solidFill>
                <a:latin typeface="Trebuchet MS"/>
                <a:ea typeface="Trebuchet MS"/>
                <a:cs typeface="Trebuchet MS"/>
                <a:sym typeface="Trebuchet MS"/>
              </a:rPr>
              <a:t>two to three times</a:t>
            </a:r>
            <a:r>
              <a:rPr lang="en-US" sz="1700">
                <a:solidFill>
                  <a:srgbClr val="2B2B2B"/>
                </a:solidFill>
                <a:latin typeface="Trebuchet MS"/>
                <a:ea typeface="Trebuchet MS"/>
                <a:cs typeface="Trebuchet MS"/>
                <a:sym typeface="Trebuchet MS"/>
              </a:rPr>
              <a:t> the odds of developing childhood </a:t>
            </a:r>
            <a:r>
              <a:rPr lang="en-US" sz="1900" u="sng">
                <a:solidFill>
                  <a:schemeClr val="accent5"/>
                </a:solidFill>
                <a:hlinkClick r:id="rId3">
                  <a:extLst>
                    <a:ext uri="{A12FA001-AC4F-418D-AE19-62706E023703}">
                      <ahyp:hlinkClr val="tx"/>
                    </a:ext>
                  </a:extLst>
                </a:hlinkClick>
              </a:rPr>
              <a:t>acute lymphoblastic leukemia</a:t>
            </a:r>
            <a:r>
              <a:rPr lang="en-US" sz="1700">
                <a:solidFill>
                  <a:srgbClr val="2B2B2B"/>
                </a:solidFill>
                <a:latin typeface="Trebuchet MS"/>
                <a:ea typeface="Trebuchet MS"/>
                <a:cs typeface="Trebuchet MS"/>
                <a:sym typeface="Trebuchet MS"/>
              </a:rPr>
              <a:t> compared with children who lived farther from a well. </a:t>
            </a:r>
            <a:endParaRPr sz="1700">
              <a:solidFill>
                <a:srgbClr val="2B2B2B"/>
              </a:solidFill>
              <a:latin typeface="Trebuchet MS"/>
              <a:ea typeface="Trebuchet MS"/>
              <a:cs typeface="Trebuchet MS"/>
              <a:sym typeface="Trebuchet MS"/>
            </a:endParaRPr>
          </a:p>
          <a:p>
            <a:pPr indent="-412750" lvl="0" marL="609600" rtl="0" algn="l">
              <a:lnSpc>
                <a:spcPct val="115000"/>
              </a:lnSpc>
              <a:spcBef>
                <a:spcPts val="1600"/>
              </a:spcBef>
              <a:spcAft>
                <a:spcPts val="0"/>
              </a:spcAft>
              <a:buSzPts val="1700"/>
              <a:buFont typeface="Trebuchet MS"/>
              <a:buChar char="•"/>
            </a:pPr>
            <a:r>
              <a:rPr lang="en-US" sz="1700">
                <a:solidFill>
                  <a:srgbClr val="2B2B2B"/>
                </a:solidFill>
                <a:latin typeface="Trebuchet MS"/>
                <a:ea typeface="Trebuchet MS"/>
                <a:cs typeface="Trebuchet MS"/>
                <a:sym typeface="Trebuchet MS"/>
              </a:rPr>
              <a:t>A 2023 journal article in </a:t>
            </a:r>
            <a:r>
              <a:rPr i="1" lang="en-US" sz="1900"/>
              <a:t>Environmental Research: Health</a:t>
            </a:r>
            <a:r>
              <a:rPr lang="en-US" sz="1700">
                <a:solidFill>
                  <a:srgbClr val="2B2B2B"/>
                </a:solidFill>
                <a:latin typeface="Trebuchet MS"/>
                <a:ea typeface="Trebuchet MS"/>
                <a:cs typeface="Trebuchet MS"/>
                <a:sym typeface="Trebuchet MS"/>
              </a:rPr>
              <a:t> found that oil and gas air pollution in 2016 resulted in </a:t>
            </a:r>
            <a:r>
              <a:rPr lang="en-US" sz="1900" u="sng">
                <a:solidFill>
                  <a:schemeClr val="accent5"/>
                </a:solidFill>
                <a:hlinkClick r:id="rId4">
                  <a:extLst>
                    <a:ext uri="{A12FA001-AC4F-418D-AE19-62706E023703}">
                      <ahyp:hlinkClr val="tx"/>
                    </a:ext>
                  </a:extLst>
                </a:hlinkClick>
              </a:rPr>
              <a:t>significant health impacts</a:t>
            </a:r>
            <a:r>
              <a:rPr lang="en-US" sz="1700">
                <a:solidFill>
                  <a:srgbClr val="2B2B2B"/>
                </a:solidFill>
                <a:latin typeface="Trebuchet MS"/>
                <a:ea typeface="Trebuchet MS"/>
                <a:cs typeface="Trebuchet MS"/>
                <a:sym typeface="Trebuchet MS"/>
              </a:rPr>
              <a:t> that year, including:</a:t>
            </a:r>
            <a:endParaRPr sz="1900"/>
          </a:p>
          <a:p>
            <a:pPr indent="-412750" lvl="1" marL="1219200" rtl="0" algn="l">
              <a:lnSpc>
                <a:spcPct val="115000"/>
              </a:lnSpc>
              <a:spcBef>
                <a:spcPts val="0"/>
              </a:spcBef>
              <a:spcAft>
                <a:spcPts val="0"/>
              </a:spcAft>
              <a:buClr>
                <a:srgbClr val="2B2B2B"/>
              </a:buClr>
              <a:buSzPts val="1700"/>
              <a:buFont typeface="Trebuchet MS"/>
              <a:buChar char="•"/>
            </a:pPr>
            <a:r>
              <a:rPr lang="en-US" sz="1700">
                <a:solidFill>
                  <a:srgbClr val="2B2B2B"/>
                </a:solidFill>
                <a:latin typeface="Trebuchet MS"/>
                <a:ea typeface="Trebuchet MS"/>
                <a:cs typeface="Trebuchet MS"/>
                <a:sym typeface="Trebuchet MS"/>
              </a:rPr>
              <a:t>410,000 asthma exacerbations</a:t>
            </a:r>
            <a:endParaRPr sz="1900"/>
          </a:p>
          <a:p>
            <a:pPr indent="-412750" lvl="1" marL="1219200" rtl="0" algn="l">
              <a:lnSpc>
                <a:spcPct val="115000"/>
              </a:lnSpc>
              <a:spcBef>
                <a:spcPts val="0"/>
              </a:spcBef>
              <a:spcAft>
                <a:spcPts val="0"/>
              </a:spcAft>
              <a:buClr>
                <a:srgbClr val="2B2B2B"/>
              </a:buClr>
              <a:buSzPts val="1700"/>
              <a:buFont typeface="Trebuchet MS"/>
              <a:buChar char="•"/>
            </a:pPr>
            <a:r>
              <a:rPr lang="en-US" sz="1700">
                <a:solidFill>
                  <a:srgbClr val="2B2B2B"/>
                </a:solidFill>
                <a:latin typeface="Trebuchet MS"/>
                <a:ea typeface="Trebuchet MS"/>
                <a:cs typeface="Trebuchet MS"/>
                <a:sym typeface="Trebuchet MS"/>
              </a:rPr>
              <a:t>2,200 new cases of childhood asthma</a:t>
            </a:r>
            <a:endParaRPr sz="1900"/>
          </a:p>
          <a:p>
            <a:pPr indent="-412750" lvl="1" marL="1219200" rtl="0" algn="l">
              <a:lnSpc>
                <a:spcPct val="115000"/>
              </a:lnSpc>
              <a:spcBef>
                <a:spcPts val="0"/>
              </a:spcBef>
              <a:spcAft>
                <a:spcPts val="0"/>
              </a:spcAft>
              <a:buClr>
                <a:srgbClr val="2B2B2B"/>
              </a:buClr>
              <a:buSzPts val="1700"/>
              <a:buFont typeface="Trebuchet MS"/>
              <a:buChar char="•"/>
            </a:pPr>
            <a:r>
              <a:rPr lang="en-US" sz="1700">
                <a:solidFill>
                  <a:srgbClr val="2B2B2B"/>
                </a:solidFill>
                <a:latin typeface="Trebuchet MS"/>
                <a:ea typeface="Trebuchet MS"/>
                <a:cs typeface="Trebuchet MS"/>
                <a:sym typeface="Trebuchet MS"/>
              </a:rPr>
              <a:t>7,500 excess deaths</a:t>
            </a:r>
            <a:endParaRPr sz="1900"/>
          </a:p>
          <a:p>
            <a:pPr indent="-412750" lvl="1" marL="1219200" rtl="0" algn="l">
              <a:lnSpc>
                <a:spcPct val="115000"/>
              </a:lnSpc>
              <a:spcBef>
                <a:spcPts val="0"/>
              </a:spcBef>
              <a:spcAft>
                <a:spcPts val="0"/>
              </a:spcAft>
              <a:buClr>
                <a:srgbClr val="2B2B2B"/>
              </a:buClr>
              <a:buSzPts val="1700"/>
              <a:buFont typeface="Trebuchet MS"/>
              <a:buChar char="•"/>
            </a:pPr>
            <a:r>
              <a:rPr lang="en-US" sz="1700">
                <a:solidFill>
                  <a:srgbClr val="2B2B2B"/>
                </a:solidFill>
                <a:latin typeface="Trebuchet MS"/>
                <a:ea typeface="Trebuchet MS"/>
                <a:cs typeface="Trebuchet MS"/>
                <a:sym typeface="Trebuchet MS"/>
              </a:rPr>
              <a:t>$77 billion in total health impacts.</a:t>
            </a:r>
            <a:endParaRPr sz="1700">
              <a:solidFill>
                <a:srgbClr val="2B2B2B"/>
              </a:solidFill>
              <a:latin typeface="Trebuchet MS"/>
              <a:ea typeface="Trebuchet MS"/>
              <a:cs typeface="Trebuchet MS"/>
              <a:sym typeface="Trebuchet MS"/>
            </a:endParaRPr>
          </a:p>
          <a:p>
            <a:pPr indent="-412750" lvl="0" marL="609600" rtl="0" algn="l">
              <a:lnSpc>
                <a:spcPct val="115000"/>
              </a:lnSpc>
              <a:spcBef>
                <a:spcPts val="0"/>
              </a:spcBef>
              <a:spcAft>
                <a:spcPts val="0"/>
              </a:spcAft>
              <a:buClr>
                <a:srgbClr val="2B2B2B"/>
              </a:buClr>
              <a:buSzPts val="1700"/>
              <a:buFont typeface="Trebuchet MS"/>
              <a:buChar char="•"/>
            </a:pPr>
            <a:r>
              <a:rPr lang="en-US" sz="1700">
                <a:solidFill>
                  <a:srgbClr val="2B2B2B"/>
                </a:solidFill>
                <a:latin typeface="Trebuchet MS"/>
                <a:ea typeface="Trebuchet MS"/>
                <a:cs typeface="Trebuchet MS"/>
                <a:sym typeface="Trebuchet MS"/>
              </a:rPr>
              <a:t>Worldwide excess deaths related to particulate pollution number as many as 9 million per</a:t>
            </a:r>
            <a:br>
              <a:rPr lang="en-US" sz="1700">
                <a:solidFill>
                  <a:srgbClr val="2B2B2B"/>
                </a:solidFill>
                <a:latin typeface="Trebuchet MS"/>
                <a:ea typeface="Trebuchet MS"/>
                <a:cs typeface="Trebuchet MS"/>
                <a:sym typeface="Trebuchet MS"/>
              </a:rPr>
            </a:br>
            <a:r>
              <a:rPr lang="en-US" sz="1700">
                <a:solidFill>
                  <a:srgbClr val="2B2B2B"/>
                </a:solidFill>
                <a:latin typeface="Trebuchet MS"/>
                <a:ea typeface="Trebuchet MS"/>
                <a:cs typeface="Trebuchet MS"/>
                <a:sym typeface="Trebuchet MS"/>
              </a:rPr>
              <a:t>year</a:t>
            </a:r>
            <a:endParaRPr sz="1700">
              <a:solidFill>
                <a:srgbClr val="2B2B2B"/>
              </a:solidFill>
              <a:latin typeface="Trebuchet MS"/>
              <a:ea typeface="Trebuchet MS"/>
              <a:cs typeface="Trebuchet MS"/>
              <a:sym typeface="Trebuchet MS"/>
            </a:endParaRPr>
          </a:p>
        </p:txBody>
      </p:sp>
      <p:pic>
        <p:nvPicPr>
          <p:cNvPr descr="A blue and white logo&#10;&#10;Description automatically generated" id="181" name="Google Shape;181;g26e715f8761_3_40"/>
          <p:cNvPicPr preferRelativeResize="0"/>
          <p:nvPr/>
        </p:nvPicPr>
        <p:blipFill rotWithShape="1">
          <a:blip r:embed="rId5">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182" name="Google Shape;182;g26e715f8761_3_40"/>
          <p:cNvPicPr preferRelativeResize="0"/>
          <p:nvPr/>
        </p:nvPicPr>
        <p:blipFill rotWithShape="1">
          <a:blip r:embed="rId6">
            <a:alphaModFix/>
          </a:blip>
          <a:srcRect b="0" l="0" r="0" t="0"/>
          <a:stretch/>
        </p:blipFill>
        <p:spPr>
          <a:xfrm rot="10800000">
            <a:off x="0" y="5719762"/>
            <a:ext cx="12192000" cy="116421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26e715f8761_3_45"/>
          <p:cNvSpPr txBox="1"/>
          <p:nvPr>
            <p:ph type="title"/>
          </p:nvPr>
        </p:nvSpPr>
        <p:spPr>
          <a:xfrm>
            <a:off x="415599" y="593367"/>
            <a:ext cx="11360803" cy="763601"/>
          </a:xfrm>
          <a:prstGeom prst="rect">
            <a:avLst/>
          </a:prstGeom>
          <a:noFill/>
          <a:ln>
            <a:noFill/>
          </a:ln>
        </p:spPr>
        <p:txBody>
          <a:bodyPr anchorCtr="0" anchor="t" bIns="121875" lIns="121875" spcFirstLastPara="1" rIns="121875" wrap="square" tIns="121875">
            <a:normAutofit/>
          </a:bodyPr>
          <a:lstStyle/>
          <a:p>
            <a:pPr indent="0" lvl="0" marL="0" marR="0" rtl="0" algn="l">
              <a:lnSpc>
                <a:spcPct val="100000"/>
              </a:lnSpc>
              <a:spcBef>
                <a:spcPts val="0"/>
              </a:spcBef>
              <a:spcAft>
                <a:spcPts val="0"/>
              </a:spcAft>
              <a:buClr>
                <a:srgbClr val="000000"/>
              </a:buClr>
              <a:buSzPts val="3300"/>
              <a:buFont typeface="Arial"/>
              <a:buNone/>
            </a:pPr>
            <a:r>
              <a:rPr lang="en-US" sz="3300"/>
              <a:t>General Risks of Fracking on Community Health</a:t>
            </a:r>
            <a:endParaRPr sz="1900"/>
          </a:p>
        </p:txBody>
      </p:sp>
      <p:sp>
        <p:nvSpPr>
          <p:cNvPr id="188" name="Google Shape;188;g26e715f8761_3_45"/>
          <p:cNvSpPr txBox="1"/>
          <p:nvPr>
            <p:ph idx="1" type="body"/>
          </p:nvPr>
        </p:nvSpPr>
        <p:spPr>
          <a:xfrm>
            <a:off x="415599" y="1536633"/>
            <a:ext cx="11360803" cy="4555200"/>
          </a:xfrm>
          <a:prstGeom prst="rect">
            <a:avLst/>
          </a:prstGeom>
          <a:noFill/>
          <a:ln>
            <a:noFill/>
          </a:ln>
        </p:spPr>
        <p:txBody>
          <a:bodyPr anchorCtr="0" anchor="t" bIns="121875" lIns="121875" spcFirstLastPara="1" rIns="121875" wrap="square" tIns="121875">
            <a:normAutofit/>
          </a:bodyPr>
          <a:lstStyle/>
          <a:p>
            <a:pPr indent="-438150" lvl="0" marL="609600" rtl="0" algn="l">
              <a:lnSpc>
                <a:spcPct val="115000"/>
              </a:lnSpc>
              <a:spcBef>
                <a:spcPts val="0"/>
              </a:spcBef>
              <a:spcAft>
                <a:spcPts val="0"/>
              </a:spcAft>
              <a:buSzPts val="2100"/>
              <a:buChar char="•"/>
            </a:pPr>
            <a:r>
              <a:rPr lang="en-US" sz="2100"/>
              <a:t>Drinking Water</a:t>
            </a:r>
            <a:endParaRPr sz="1900"/>
          </a:p>
          <a:p>
            <a:pPr indent="-412750" lvl="1" marL="1219200" rtl="0" algn="l">
              <a:lnSpc>
                <a:spcPct val="115000"/>
              </a:lnSpc>
              <a:spcBef>
                <a:spcPts val="0"/>
              </a:spcBef>
              <a:spcAft>
                <a:spcPts val="0"/>
              </a:spcAft>
              <a:buSzPts val="1700"/>
              <a:buChar char="•"/>
            </a:pPr>
            <a:r>
              <a:rPr lang="en-US" sz="1600">
                <a:solidFill>
                  <a:srgbClr val="2B2B2B"/>
                </a:solidFill>
                <a:latin typeface="Trebuchet MS"/>
                <a:ea typeface="Trebuchet MS"/>
                <a:cs typeface="Trebuchet MS"/>
                <a:sym typeface="Trebuchet MS"/>
              </a:rPr>
              <a:t>Fracking operations not only strain water resources but </a:t>
            </a:r>
            <a:r>
              <a:rPr lang="en-US" sz="1900" u="sng">
                <a:solidFill>
                  <a:schemeClr val="accent5"/>
                </a:solidFill>
                <a:hlinkClick r:id="rId3">
                  <a:extLst>
                    <a:ext uri="{A12FA001-AC4F-418D-AE19-62706E023703}">
                      <ahyp:hlinkClr val="tx"/>
                    </a:ext>
                  </a:extLst>
                </a:hlinkClick>
              </a:rPr>
              <a:t>risk polluting them</a:t>
            </a:r>
            <a:r>
              <a:rPr lang="en-US" sz="1600">
                <a:solidFill>
                  <a:srgbClr val="2B2B2B"/>
                </a:solidFill>
                <a:latin typeface="Trebuchet MS"/>
                <a:ea typeface="Trebuchet MS"/>
                <a:cs typeface="Trebuchet MS"/>
                <a:sym typeface="Trebuchet MS"/>
              </a:rPr>
              <a:t> as well. </a:t>
            </a:r>
            <a:endParaRPr sz="1700"/>
          </a:p>
          <a:p>
            <a:pPr indent="-412750" lvl="1" marL="1219200" rtl="0" algn="l">
              <a:lnSpc>
                <a:spcPct val="115000"/>
              </a:lnSpc>
              <a:spcBef>
                <a:spcPts val="0"/>
              </a:spcBef>
              <a:spcAft>
                <a:spcPts val="0"/>
              </a:spcAft>
              <a:buSzPts val="1700"/>
              <a:buChar char="•"/>
            </a:pPr>
            <a:r>
              <a:rPr lang="en-US" sz="1600">
                <a:solidFill>
                  <a:srgbClr val="2B2B2B"/>
                </a:solidFill>
                <a:latin typeface="Trebuchet MS"/>
                <a:ea typeface="Trebuchet MS"/>
                <a:cs typeface="Trebuchet MS"/>
                <a:sym typeface="Trebuchet MS"/>
              </a:rPr>
              <a:t>A 2016 EPA analysis found that while large data gaps and uncertainties make it difficult to fully assess the impact on drinking water, fracking operations can—and do—affect drinking water resources. </a:t>
            </a:r>
            <a:endParaRPr sz="1700"/>
          </a:p>
          <a:p>
            <a:pPr indent="-412750" lvl="2" marL="1828800" rtl="0" algn="l">
              <a:lnSpc>
                <a:spcPct val="115000"/>
              </a:lnSpc>
              <a:spcBef>
                <a:spcPts val="0"/>
              </a:spcBef>
              <a:spcAft>
                <a:spcPts val="0"/>
              </a:spcAft>
              <a:buSzPts val="1700"/>
              <a:buChar char="•"/>
            </a:pPr>
            <a:r>
              <a:rPr lang="en-US" sz="1600">
                <a:solidFill>
                  <a:srgbClr val="2B2B2B"/>
                </a:solidFill>
                <a:latin typeface="Trebuchet MS"/>
                <a:ea typeface="Trebuchet MS"/>
                <a:cs typeface="Trebuchet MS"/>
                <a:sym typeface="Trebuchet MS"/>
              </a:rPr>
              <a:t>The activities that pose the biggest threats include spills and leaks of fracking fluids, the injection of fluids into inadequately built wells, and poor wastewater management practices.</a:t>
            </a:r>
            <a:endParaRPr sz="1700"/>
          </a:p>
          <a:p>
            <a:pPr indent="-406400" lvl="1" marL="1219200" rtl="0" algn="l">
              <a:lnSpc>
                <a:spcPct val="115000"/>
              </a:lnSpc>
              <a:spcBef>
                <a:spcPts val="0"/>
              </a:spcBef>
              <a:spcAft>
                <a:spcPts val="0"/>
              </a:spcAft>
              <a:buClr>
                <a:srgbClr val="2B2B2B"/>
              </a:buClr>
              <a:buSzPts val="1600"/>
              <a:buFont typeface="Trebuchet MS"/>
              <a:buChar char="•"/>
            </a:pPr>
            <a:r>
              <a:rPr lang="en-US" sz="1600">
                <a:solidFill>
                  <a:srgbClr val="2B2B2B"/>
                </a:solidFill>
                <a:latin typeface="Trebuchet MS"/>
                <a:ea typeface="Trebuchet MS"/>
                <a:cs typeface="Trebuchet MS"/>
                <a:sym typeface="Trebuchet MS"/>
              </a:rPr>
              <a:t>Spills and leaks can occur throughout the fracking process, including during the transportation of concentrated chemical additives; the mixing and pumping of fracturing fluids; and the storage, transportation, and disposal of used fracturing fluid and wastewater. </a:t>
            </a:r>
            <a:endParaRPr sz="1700"/>
          </a:p>
          <a:p>
            <a:pPr indent="-406400" lvl="2" marL="1828800" rtl="0" algn="l">
              <a:lnSpc>
                <a:spcPct val="115000"/>
              </a:lnSpc>
              <a:spcBef>
                <a:spcPts val="0"/>
              </a:spcBef>
              <a:spcAft>
                <a:spcPts val="0"/>
              </a:spcAft>
              <a:buClr>
                <a:srgbClr val="2B2B2B"/>
              </a:buClr>
              <a:buSzPts val="1600"/>
              <a:buFont typeface="Trebuchet MS"/>
              <a:buChar char="•"/>
            </a:pPr>
            <a:r>
              <a:rPr lang="en-US" sz="1600">
                <a:solidFill>
                  <a:srgbClr val="2B2B2B"/>
                </a:solidFill>
                <a:latin typeface="Trebuchet MS"/>
                <a:ea typeface="Trebuchet MS"/>
                <a:cs typeface="Trebuchet MS"/>
                <a:sym typeface="Trebuchet MS"/>
              </a:rPr>
              <a:t>Both human error and equipment failure can cause spills and leaks, and some spills are known to have reached surface water resources, according to the EPA.</a:t>
            </a:r>
            <a:endParaRPr sz="1900"/>
          </a:p>
          <a:p>
            <a:pPr indent="0" lvl="0" marL="0" rtl="0" algn="l">
              <a:lnSpc>
                <a:spcPct val="115000"/>
              </a:lnSpc>
              <a:spcBef>
                <a:spcPts val="1600"/>
              </a:spcBef>
              <a:spcAft>
                <a:spcPts val="0"/>
              </a:spcAft>
              <a:buSzPts val="2100"/>
              <a:buNone/>
            </a:pPr>
            <a:r>
              <a:rPr lang="en-US" sz="2100"/>
              <a:t>*All facts taken from the Natural Resources Defense Council (NRDC) </a:t>
            </a:r>
            <a:r>
              <a:rPr lang="en-US" sz="1900" u="sng">
                <a:solidFill>
                  <a:schemeClr val="accent5"/>
                </a:solidFill>
                <a:hlinkClick r:id="rId4">
                  <a:extLst>
                    <a:ext uri="{A12FA001-AC4F-418D-AE19-62706E023703}">
                      <ahyp:hlinkClr val="tx"/>
                    </a:ext>
                  </a:extLst>
                </a:hlinkClick>
              </a:rPr>
              <a:t>www.nrdc.org/stories/fracking-101#what-is</a:t>
            </a:r>
            <a:r>
              <a:rPr lang="en-US" sz="2100"/>
              <a:t> </a:t>
            </a:r>
            <a:endParaRPr sz="1900"/>
          </a:p>
        </p:txBody>
      </p:sp>
      <p:pic>
        <p:nvPicPr>
          <p:cNvPr descr="A blue and white logo&#10;&#10;Description automatically generated" id="189" name="Google Shape;189;g26e715f8761_3_45"/>
          <p:cNvPicPr preferRelativeResize="0"/>
          <p:nvPr/>
        </p:nvPicPr>
        <p:blipFill rotWithShape="1">
          <a:blip r:embed="rId5">
            <a:alphaModFix/>
          </a:blip>
          <a:srcRect b="0" l="0" r="0" t="0"/>
          <a:stretch/>
        </p:blipFill>
        <p:spPr>
          <a:xfrm>
            <a:off x="9972669" y="4686300"/>
            <a:ext cx="1579040" cy="1563249"/>
          </a:xfrm>
          <a:prstGeom prst="rect">
            <a:avLst/>
          </a:prstGeom>
          <a:noFill/>
          <a:ln>
            <a:noFill/>
          </a:ln>
        </p:spPr>
      </p:pic>
      <p:pic>
        <p:nvPicPr>
          <p:cNvPr descr="A blue and black rectangle&#10;&#10;Description automatically generated" id="190" name="Google Shape;190;g26e715f8761_3_45"/>
          <p:cNvPicPr preferRelativeResize="0"/>
          <p:nvPr/>
        </p:nvPicPr>
        <p:blipFill rotWithShape="1">
          <a:blip r:embed="rId6">
            <a:alphaModFix/>
          </a:blip>
          <a:srcRect b="0" l="0" r="0" t="0"/>
          <a:stretch/>
        </p:blipFill>
        <p:spPr>
          <a:xfrm rot="10800000">
            <a:off x="0" y="5719762"/>
            <a:ext cx="12192000" cy="116421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STAR">
      <a:dk1>
        <a:srgbClr val="164F9E"/>
      </a:dk1>
      <a:lt1>
        <a:srgbClr val="FFFFFF"/>
      </a:lt1>
      <a:dk2>
        <a:srgbClr val="000000"/>
      </a:dk2>
      <a:lt2>
        <a:srgbClr val="7BD0E2"/>
      </a:lt2>
      <a:accent1>
        <a:srgbClr val="E5D0A0"/>
      </a:accent1>
      <a:accent2>
        <a:srgbClr val="F9885A"/>
      </a:accent2>
      <a:accent3>
        <a:srgbClr val="7BD0E2"/>
      </a:accent3>
      <a:accent4>
        <a:srgbClr val="164F9E"/>
      </a:accent4>
      <a:accent5>
        <a:srgbClr val="7BD0E2"/>
      </a:accent5>
      <a:accent6>
        <a:srgbClr val="164F9E"/>
      </a:accent6>
      <a:hlink>
        <a:srgbClr val="7BD0E2"/>
      </a:hlink>
      <a:folHlink>
        <a:srgbClr val="E5D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2024-04-09T02:06:33Z</dcterms:created>
  <dc:creator>Roth, Jennifer</dc:creator>
</cp:coreProperties>
</file>